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5" r:id="rId2"/>
    <p:sldId id="286" r:id="rId3"/>
    <p:sldId id="292" r:id="rId4"/>
    <p:sldId id="258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69" r:id="rId15"/>
    <p:sldId id="287" r:id="rId16"/>
    <p:sldId id="271" r:id="rId17"/>
    <p:sldId id="272" r:id="rId18"/>
    <p:sldId id="273" r:id="rId19"/>
    <p:sldId id="274" r:id="rId20"/>
    <p:sldId id="275" r:id="rId21"/>
    <p:sldId id="276" r:id="rId22"/>
    <p:sldId id="288" r:id="rId23"/>
    <p:sldId id="277" r:id="rId24"/>
    <p:sldId id="278" r:id="rId25"/>
    <p:sldId id="279" r:id="rId26"/>
    <p:sldId id="280" r:id="rId27"/>
    <p:sldId id="281" r:id="rId28"/>
    <p:sldId id="282" r:id="rId29"/>
    <p:sldId id="284" r:id="rId30"/>
    <p:sldId id="283" r:id="rId3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A3387-C308-46E7-B2F5-521D24118760}" type="datetimeFigureOut">
              <a:rPr lang="pl-PL" smtClean="0"/>
              <a:pPr/>
              <a:t>2015-05-18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A6F5-A01F-474A-8B17-F00C549AE5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A3387-C308-46E7-B2F5-521D24118760}" type="datetimeFigureOut">
              <a:rPr lang="pl-PL" smtClean="0"/>
              <a:pPr/>
              <a:t>2015-05-18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A6F5-A01F-474A-8B17-F00C549AE5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A3387-C308-46E7-B2F5-521D24118760}" type="datetimeFigureOut">
              <a:rPr lang="pl-PL" smtClean="0"/>
              <a:pPr/>
              <a:t>2015-05-18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A6F5-A01F-474A-8B17-F00C549AE5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A3387-C308-46E7-B2F5-521D24118760}" type="datetimeFigureOut">
              <a:rPr lang="pl-PL" smtClean="0"/>
              <a:pPr/>
              <a:t>2015-05-18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A6F5-A01F-474A-8B17-F00C549AE5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A3387-C308-46E7-B2F5-521D24118760}" type="datetimeFigureOut">
              <a:rPr lang="pl-PL" smtClean="0"/>
              <a:pPr/>
              <a:t>2015-05-18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A6F5-A01F-474A-8B17-F00C549AE5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A3387-C308-46E7-B2F5-521D24118760}" type="datetimeFigureOut">
              <a:rPr lang="pl-PL" smtClean="0"/>
              <a:pPr/>
              <a:t>2015-05-18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A6F5-A01F-474A-8B17-F00C549AE5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A3387-C308-46E7-B2F5-521D24118760}" type="datetimeFigureOut">
              <a:rPr lang="pl-PL" smtClean="0"/>
              <a:pPr/>
              <a:t>2015-05-18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A6F5-A01F-474A-8B17-F00C549AE5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A3387-C308-46E7-B2F5-521D24118760}" type="datetimeFigureOut">
              <a:rPr lang="pl-PL" smtClean="0"/>
              <a:pPr/>
              <a:t>2015-05-18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A6F5-A01F-474A-8B17-F00C549AE5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A3387-C308-46E7-B2F5-521D24118760}" type="datetimeFigureOut">
              <a:rPr lang="pl-PL" smtClean="0"/>
              <a:pPr/>
              <a:t>2015-05-18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A6F5-A01F-474A-8B17-F00C549AE5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A3387-C308-46E7-B2F5-521D24118760}" type="datetimeFigureOut">
              <a:rPr lang="pl-PL" smtClean="0"/>
              <a:pPr/>
              <a:t>2015-05-18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A6F5-A01F-474A-8B17-F00C549AE5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A3387-C308-46E7-B2F5-521D24118760}" type="datetimeFigureOut">
              <a:rPr lang="pl-PL" smtClean="0"/>
              <a:pPr/>
              <a:t>2015-05-18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A6F5-A01F-474A-8B17-F00C549AE5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A3387-C308-46E7-B2F5-521D24118760}" type="datetimeFigureOut">
              <a:rPr lang="pl-PL" smtClean="0"/>
              <a:pPr/>
              <a:t>2015-05-18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EA6F5-A01F-474A-8B17-F00C549AE58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yzurnet.pl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C00000"/>
                </a:solidFill>
              </a:rPr>
              <a:t>STOP  Niemocy Dla </a:t>
            </a:r>
            <a:r>
              <a:rPr lang="pl-PL" dirty="0" err="1" smtClean="0">
                <a:solidFill>
                  <a:srgbClr val="C00000"/>
                </a:solidFill>
              </a:rPr>
              <a:t>Cyberprzemocy</a:t>
            </a:r>
            <a:r>
              <a:rPr lang="pl-PL" dirty="0" smtClean="0">
                <a:solidFill>
                  <a:srgbClr val="C00000"/>
                </a:solidFill>
              </a:rPr>
              <a:t>!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/>
              <a:t>Projekt profilaktyczny  Szkolnego Koła Wolontariatu „HELP” w </a:t>
            </a:r>
            <a:r>
              <a:rPr lang="pl-PL" dirty="0" err="1" smtClean="0"/>
              <a:t>ZSPiG</a:t>
            </a:r>
            <a:r>
              <a:rPr lang="pl-PL" dirty="0" smtClean="0"/>
              <a:t> w Gromadzie</a:t>
            </a:r>
          </a:p>
          <a:p>
            <a:pPr algn="ctr">
              <a:buNone/>
            </a:pPr>
            <a:r>
              <a:rPr lang="pl-PL" dirty="0" smtClean="0"/>
              <a:t>Realizowany w ramach </a:t>
            </a:r>
          </a:p>
          <a:p>
            <a:pPr algn="ctr">
              <a:buNone/>
            </a:pPr>
            <a:r>
              <a:rPr lang="pl-PL" dirty="0" smtClean="0"/>
              <a:t> </a:t>
            </a:r>
            <a:r>
              <a:rPr lang="pl-PL" b="1" dirty="0" smtClean="0"/>
              <a:t> </a:t>
            </a:r>
            <a:r>
              <a:rPr lang="pl-PL" sz="2400" b="1" dirty="0" smtClean="0"/>
              <a:t> PROJEKTU FUNDACJI POMOCY DZIECIOM "KRZYK"  SPOTKANIA Z INNYM? - OK!                                                            </a:t>
            </a:r>
          </a:p>
          <a:p>
            <a:pPr algn="ctr">
              <a:buNone/>
            </a:pPr>
            <a:r>
              <a:rPr lang="pl-PL" sz="2400" b="1" dirty="0" smtClean="0"/>
              <a:t>          WSPÓŁFINANSOWANY PRZEZ EOG DO PROGRAMU „OBYWATELE DLA DEMOKRACJI</a:t>
            </a:r>
            <a:r>
              <a:rPr lang="pl-PL" b="1" dirty="0" smtClean="0"/>
              <a:t>”    </a:t>
            </a:r>
          </a:p>
          <a:p>
            <a:pPr algn="ctr">
              <a:buNone/>
            </a:pPr>
            <a:endParaRPr lang="pl-PL" dirty="0"/>
          </a:p>
        </p:txBody>
      </p:sp>
      <p:pic>
        <p:nvPicPr>
          <p:cNvPr id="4" name="Obraz 3" descr="C:\Users\ZL\AppData\Local\Temp\Rar$DI00.255\baner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572140"/>
            <a:ext cx="6858048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>
                <a:solidFill>
                  <a:srgbClr val="C00000"/>
                </a:solidFill>
                <a:latin typeface="Bookman Old Style" pitchFamily="18" charset="0"/>
              </a:rPr>
              <a:t>DEKALOG PRO ANA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dirty="0"/>
              <a:t>TO JA DECYDUJE O TYM CO WKLADAM DO UST I CO BEDE JESC !!! </a:t>
            </a:r>
          </a:p>
          <a:p>
            <a:r>
              <a:rPr lang="pl-PL" dirty="0" smtClean="0"/>
              <a:t>NIC </a:t>
            </a:r>
            <a:r>
              <a:rPr lang="pl-PL" dirty="0"/>
              <a:t>NIE SMAKUJE TAK CUDOWNIE JAK SWIADOMOSC ZE CHUDNE </a:t>
            </a:r>
          </a:p>
          <a:p>
            <a:r>
              <a:rPr lang="pl-PL" dirty="0" smtClean="0"/>
              <a:t>SKUSIC </a:t>
            </a:r>
            <a:r>
              <a:rPr lang="pl-PL" dirty="0"/>
              <a:t>SIĘ NA..? CO TO ZNACZY?? TY NIE MASZ OCHOTY JESC! </a:t>
            </a:r>
          </a:p>
          <a:p>
            <a:r>
              <a:rPr lang="pl-PL" dirty="0" smtClean="0"/>
              <a:t>GLOD </a:t>
            </a:r>
            <a:r>
              <a:rPr lang="pl-PL" dirty="0"/>
              <a:t>TO TWÓJ PRZYJACIEL. POKOCHAJ GO. JEDZENIE JEST TYM CZEGO NAJBARDZIEJ NIENAWIDZISZ </a:t>
            </a:r>
          </a:p>
          <a:p>
            <a:r>
              <a:rPr lang="pl-PL" dirty="0" smtClean="0"/>
              <a:t>KAŻDY </a:t>
            </a:r>
            <a:r>
              <a:rPr lang="pl-PL" dirty="0"/>
              <a:t>CZLOWIEK JE. TO NIC NIEZWYKLEGO. </a:t>
            </a:r>
          </a:p>
          <a:p>
            <a:r>
              <a:rPr lang="pl-PL" dirty="0" smtClean="0"/>
              <a:t>CHCESZ </a:t>
            </a:r>
            <a:r>
              <a:rPr lang="pl-PL" dirty="0"/>
              <a:t>BYĆ INNA? SILNIEJSZA? LEPSZA? WIEC ZAPOMNIJ O TEJ PRZYZIEMNEJ, POSPOLITEJ CZYNNOSCI, JAKA JEST JEDZENIE </a:t>
            </a:r>
          </a:p>
          <a:p>
            <a:r>
              <a:rPr lang="pl-PL" dirty="0" smtClean="0"/>
              <a:t>JEDZENIE </a:t>
            </a:r>
            <a:r>
              <a:rPr lang="pl-PL" dirty="0"/>
              <a:t>JEST SLABOSCIA. A TY PRZECIEZ NIE CHCESZ BYĆ SLABA. NIEJEDZENIE SPRAWIA ZE JESTES WYJATKOWA. LEPSZA OD PRZECIETNEGO CZLOWIEKA </a:t>
            </a:r>
          </a:p>
          <a:p>
            <a:r>
              <a:rPr lang="pl-PL" dirty="0" smtClean="0"/>
              <a:t>OD </a:t>
            </a:r>
            <a:r>
              <a:rPr lang="pl-PL" dirty="0"/>
              <a:t>JUTRA.. OD RANA.. OD PONIEDZIALKU... COS TAKIEGO NIE ISTNIEJE. MASZ BYĆ SILNA I WYJATKOWA JUŻ OD TERAZ. OD ZARAZ. NIE OD PONIEDZIALKU!! </a:t>
            </a:r>
          </a:p>
          <a:p>
            <a:r>
              <a:rPr lang="pl-PL" dirty="0" smtClean="0"/>
              <a:t>WSZYSTKO </a:t>
            </a:r>
            <a:r>
              <a:rPr lang="pl-PL" dirty="0"/>
              <a:t>CZEGO NIE ZJESZ SPRAWIA ZE JESTES BLIZEJ IDEALU... KOSCISTE RAMIONA... WYSTAJACE ZEBRA... PLASKI BRZUCH... SKORA I KOSCI... </a:t>
            </a:r>
          </a:p>
          <a:p>
            <a:r>
              <a:rPr lang="pl-PL" dirty="0" smtClean="0"/>
              <a:t>CHCESZ </a:t>
            </a:r>
            <a:r>
              <a:rPr lang="pl-PL" dirty="0"/>
              <a:t>TEGO? NAPRAWDE TEGO CHCESZ???? WIEC ZAMIAST ZREC, ZAPAL PAPIEROSA, POCWICZ, NAPIJ SIĘ WODY LUB HERBATY, LYKNIJ APPTRIM ALBO LORAZEPAM.. ZROB COKOLWIEK. TYLKO NIE JEDZ !!! </a:t>
            </a:r>
          </a:p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212" y="214291"/>
            <a:ext cx="2087473" cy="19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>
                <a:solidFill>
                  <a:srgbClr val="C00000"/>
                </a:solidFill>
                <a:latin typeface="Bookman Old Style" pitchFamily="18" charset="0"/>
              </a:rPr>
              <a:t>ZABIJMY SIĘ.PL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48448"/>
            <a:ext cx="3060737" cy="583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rostokąt 4"/>
          <p:cNvSpPr/>
          <p:nvPr/>
        </p:nvSpPr>
        <p:spPr>
          <a:xfrm>
            <a:off x="642910" y="1357298"/>
            <a:ext cx="51435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Chcę się zabić bo moje życie nie ma sensu mam tego dość...!! Mam 15 lat a borykam się z ty aż od 7 </a:t>
            </a:r>
            <a:r>
              <a:rPr lang="pl-PL" dirty="0" err="1"/>
              <a:t>lat...proszę</a:t>
            </a:r>
            <a:r>
              <a:rPr lang="pl-PL" dirty="0"/>
              <a:t> ślijcie pomysły bo mam dość a nie wiem jak to zrobić najszybciej © Łukasz </a:t>
            </a:r>
            <a:r>
              <a:rPr lang="pl-PL" dirty="0" err="1"/>
              <a:t>Łagód</a:t>
            </a:r>
            <a:r>
              <a:rPr lang="pl-PL" dirty="0"/>
              <a:t> Tabletki - Ci wielcy znawcy piszą, że to jedna z najmniej bolesnych śmierci. Dodam, że chodzi o dużą ilość tabletek nasennych. A jaka jest prawda? Te osoby, które przeżyły próbę samobójczą wiedzą... I wiedzą, że jest to męczarnia i koszmar. Powieszenie - tu również ludzie sądzą, że </a:t>
            </a:r>
            <a:r>
              <a:rPr lang="pl-PL" dirty="0" smtClean="0"/>
              <a:t>człowiek </a:t>
            </a:r>
            <a:r>
              <a:rPr lang="pl-PL" dirty="0"/>
              <a:t>umiera przez to, że nie może oddychać lecz naprawdę jest to </a:t>
            </a:r>
            <a:r>
              <a:rPr lang="pl-PL" dirty="0" err="1"/>
              <a:t>baardzo</a:t>
            </a:r>
            <a:r>
              <a:rPr lang="pl-PL" dirty="0"/>
              <a:t> szybka śmierć. Następuje tu zerwanie rdzenia kręgowego. Do każdej wagi jest podawana dokładna optymalna długość. Sznur nie powinien być bardzo krótki, ponieważ nie nastąpi zerwanie rdzenia. A gdy będzie zbyt długi może urwać mu głowę. Pociąg - to chyba "najpewniejsza" metoda samobójstwa. Ludzie, którzy </a:t>
            </a:r>
            <a:r>
              <a:rPr lang="pl-PL" dirty="0" smtClean="0"/>
              <a:t>kładą </a:t>
            </a:r>
            <a:r>
              <a:rPr lang="pl-PL" dirty="0"/>
              <a:t>się na torach wiedzą czego </a:t>
            </a:r>
            <a:r>
              <a:rPr lang="pl-PL" dirty="0" smtClean="0"/>
              <a:t>chcą... Nie </a:t>
            </a:r>
            <a:r>
              <a:rPr lang="pl-PL" dirty="0"/>
              <a:t>ma odwrotu.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l-PL" sz="4000" dirty="0" smtClean="0">
                <a:solidFill>
                  <a:srgbClr val="C00000"/>
                </a:solidFill>
                <a:latin typeface="Bookman Old Style" pitchFamily="18" charset="0"/>
              </a:rPr>
              <a:t>SAMOOKALECZANIE</a:t>
            </a:r>
            <a:endParaRPr lang="pl-PL" sz="40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5122" name="Picture 2" descr="C:\Users\HP\Desktop\indek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2466975" cy="1847850"/>
          </a:xfrm>
          <a:prstGeom prst="rect">
            <a:avLst/>
          </a:prstGeom>
          <a:noFill/>
        </p:spPr>
      </p:pic>
      <p:pic>
        <p:nvPicPr>
          <p:cNvPr id="5124" name="Picture 4" descr="C:\Users\HP\Desktop\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285860"/>
            <a:ext cx="2643206" cy="3571900"/>
          </a:xfrm>
          <a:prstGeom prst="rect">
            <a:avLst/>
          </a:prstGeom>
          <a:noFill/>
        </p:spPr>
      </p:pic>
      <p:pic>
        <p:nvPicPr>
          <p:cNvPr id="1026" name="Picture 2" descr="C:\Users\HP\Desktop\1a9b6a52fb3dcf98cc4331613a913a98-cro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857364"/>
            <a:ext cx="4467225" cy="4819650"/>
          </a:xfrm>
          <a:prstGeom prst="rect">
            <a:avLst/>
          </a:prstGeom>
          <a:noFill/>
        </p:spPr>
      </p:pic>
      <p:pic>
        <p:nvPicPr>
          <p:cNvPr id="8" name="Picture 5" descr="C:\Users\HP\Desktop\tt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143380"/>
            <a:ext cx="3619507" cy="2408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dirty="0">
                <a:solidFill>
                  <a:srgbClr val="C00000"/>
                </a:solidFill>
                <a:latin typeface="Bookman Old Style" pitchFamily="18" charset="0"/>
              </a:rPr>
              <a:t>PORNOGRAFIA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34290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928802"/>
            <a:ext cx="32480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4282" y="2786058"/>
            <a:ext cx="7196793" cy="2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3143248"/>
            <a:ext cx="53816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C00000"/>
                </a:solidFill>
                <a:latin typeface="Bookman Old Style" pitchFamily="18" charset="0"/>
              </a:rPr>
              <a:t>GRY ONLINE!</a:t>
            </a:r>
            <a:r>
              <a:rPr lang="pl-PL" dirty="0" smtClean="0">
                <a:solidFill>
                  <a:srgbClr val="C00000"/>
                </a:solidFill>
              </a:rPr>
              <a:t/>
            </a:r>
            <a:br>
              <a:rPr lang="pl-PL" dirty="0" smtClean="0">
                <a:solidFill>
                  <a:srgbClr val="C00000"/>
                </a:solidFill>
              </a:rPr>
            </a:br>
            <a:r>
              <a:rPr lang="pl-PL" sz="3600" dirty="0" smtClean="0">
                <a:solidFill>
                  <a:srgbClr val="C00000"/>
                </a:solidFill>
                <a:latin typeface="Bookman Old Style" pitchFamily="18" charset="0"/>
              </a:rPr>
              <a:t>BRUTALNOŚĆ W GRACH </a:t>
            </a:r>
            <a:br>
              <a:rPr lang="pl-PL" sz="3600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pl-PL" sz="3600" dirty="0" smtClean="0">
                <a:solidFill>
                  <a:srgbClr val="C00000"/>
                </a:solidFill>
                <a:latin typeface="Bookman Old Style" pitchFamily="18" charset="0"/>
              </a:rPr>
              <a:t>- ŻYCIE W  WIRUALNYM ŚWIECIE</a:t>
            </a:r>
            <a:endParaRPr lang="pl-PL" sz="36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5" name="Picture 2" descr="C:\Users\HP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928802"/>
            <a:ext cx="3429024" cy="2212274"/>
          </a:xfrm>
          <a:prstGeom prst="rect">
            <a:avLst/>
          </a:prstGeom>
          <a:noFill/>
        </p:spPr>
      </p:pic>
      <p:pic>
        <p:nvPicPr>
          <p:cNvPr id="6" name="Picture 3" descr="C:\Users\HP\Desktop\indek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466922"/>
            <a:ext cx="5429288" cy="2748149"/>
          </a:xfrm>
          <a:prstGeom prst="rect">
            <a:avLst/>
          </a:prstGeom>
          <a:noFill/>
        </p:spPr>
      </p:pic>
      <p:pic>
        <p:nvPicPr>
          <p:cNvPr id="7171" name="Picture 3" descr="C:\Users\HP\Desktop\4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429132"/>
            <a:ext cx="2561964" cy="211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C:\Users\HP\Desktop\1283717621_by_dekster_6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072494" cy="5799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C00000"/>
                </a:solidFill>
                <a:latin typeface="Bookman Old Style" pitchFamily="18" charset="0"/>
              </a:rPr>
              <a:t>CYBERPRZEMOC</a:t>
            </a:r>
            <a:endParaRPr lang="pl-PL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4" name="Picture 7" descr="39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571876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1071538" y="1643050"/>
            <a:ext cx="69294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 smtClean="0">
                <a:latin typeface="Bookman Old Style" pitchFamily="18" charset="0"/>
              </a:rPr>
              <a:t>- nękanie, szantażowanie </a:t>
            </a:r>
            <a:br>
              <a:rPr lang="pl-PL" sz="3600" b="1" dirty="0" smtClean="0">
                <a:latin typeface="Bookman Old Style" pitchFamily="18" charset="0"/>
              </a:rPr>
            </a:br>
            <a:r>
              <a:rPr lang="pl-PL" sz="3600" b="1" dirty="0" smtClean="0">
                <a:latin typeface="Bookman Old Style" pitchFamily="18" charset="0"/>
              </a:rPr>
              <a:t>i straszenie z użyciem sieci lub telefonu komórkowego</a:t>
            </a:r>
            <a:endParaRPr lang="pl-PL" sz="36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>
                <a:latin typeface="Arial Black" pitchFamily="34" charset="0"/>
              </a:rPr>
              <a:t>publikowanie bądź rozsyłanie</a:t>
            </a:r>
            <a:br>
              <a:rPr lang="pl-PL" b="1" dirty="0" smtClean="0">
                <a:latin typeface="Arial Black" pitchFamily="34" charset="0"/>
              </a:rPr>
            </a:br>
            <a:r>
              <a:rPr lang="pl-PL" b="1" dirty="0" smtClean="0">
                <a:latin typeface="Arial Black" pitchFamily="34" charset="0"/>
              </a:rPr>
              <a:t>ośmieszających zdjęć,</a:t>
            </a:r>
            <a:br>
              <a:rPr lang="pl-PL" b="1" dirty="0" smtClean="0">
                <a:latin typeface="Arial Black" pitchFamily="34" charset="0"/>
              </a:rPr>
            </a:br>
            <a:r>
              <a:rPr lang="pl-PL" b="1" dirty="0" smtClean="0">
                <a:latin typeface="Arial Black" pitchFamily="34" charset="0"/>
              </a:rPr>
              <a:t>informacji, filmów z użyciem Internetu lub telefonu</a:t>
            </a:r>
            <a:endParaRPr lang="pl-PL" dirty="0"/>
          </a:p>
        </p:txBody>
      </p:sp>
      <p:pic>
        <p:nvPicPr>
          <p:cNvPr id="4" name="Picture 10" descr="miniatura%20stop%20cyberprzemocy"/>
          <p:cNvPicPr>
            <a:picLocks noChangeAspect="1" noChangeArrowheads="1"/>
          </p:cNvPicPr>
          <p:nvPr/>
        </p:nvPicPr>
        <p:blipFill>
          <a:blip r:embed="rId2">
            <a:lum bright="-18000" contrast="12000"/>
          </a:blip>
          <a:srcRect/>
          <a:stretch>
            <a:fillRect/>
          </a:stretch>
        </p:blipFill>
        <p:spPr bwMode="auto">
          <a:xfrm>
            <a:off x="5572132" y="3714752"/>
            <a:ext cx="2928958" cy="292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>
                <a:latin typeface="Bookman Old Style" pitchFamily="18" charset="0"/>
              </a:rPr>
              <a:t>umieszczanie w Internecie </a:t>
            </a:r>
            <a:br>
              <a:rPr lang="pl-PL" b="1" dirty="0" smtClean="0">
                <a:latin typeface="Bookman Old Style" pitchFamily="18" charset="0"/>
              </a:rPr>
            </a:br>
            <a:r>
              <a:rPr lang="pl-PL" b="1" dirty="0" smtClean="0">
                <a:latin typeface="Bookman Old Style" pitchFamily="18" charset="0"/>
              </a:rPr>
              <a:t>lub z użyciem telefonu komórkowego ośmieszających zdjęć, filmów i informacji</a:t>
            </a:r>
          </a:p>
          <a:p>
            <a:endParaRPr lang="pl-PL" dirty="0"/>
          </a:p>
        </p:txBody>
      </p:sp>
      <p:pic>
        <p:nvPicPr>
          <p:cNvPr id="4" name="Picture 5" descr="FR_275499_2460_240952a"/>
          <p:cNvPicPr>
            <a:picLocks noChangeAspect="1" noChangeArrowheads="1"/>
          </p:cNvPicPr>
          <p:nvPr/>
        </p:nvPicPr>
        <p:blipFill>
          <a:blip r:embed="rId2">
            <a:lum bright="-12000" contrast="24000"/>
          </a:blip>
          <a:srcRect/>
          <a:stretch>
            <a:fillRect/>
          </a:stretch>
        </p:blipFill>
        <p:spPr>
          <a:xfrm>
            <a:off x="3071802" y="3786190"/>
            <a:ext cx="3300422" cy="2855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>
              <a:buNone/>
            </a:pPr>
            <a:r>
              <a:rPr lang="pl-PL" sz="4000" b="1" dirty="0" err="1" smtClean="0">
                <a:solidFill>
                  <a:srgbClr val="C00000"/>
                </a:solidFill>
                <a:latin typeface="Bookman Old Style" pitchFamily="18" charset="0"/>
              </a:rPr>
              <a:t>Cyberprzemoc</a:t>
            </a:r>
            <a:r>
              <a:rPr lang="pl-PL" sz="2800" b="1" dirty="0" smtClean="0">
                <a:solidFill>
                  <a:srgbClr val="C00000"/>
                </a:solidFill>
                <a:latin typeface="Bookman Old Style" pitchFamily="18" charset="0"/>
              </a:rPr>
              <a:t> to także</a:t>
            </a:r>
          </a:p>
          <a:p>
            <a:pPr>
              <a:buNone/>
            </a:pPr>
            <a:r>
              <a:rPr lang="pl-PL" sz="2800" b="1" dirty="0" smtClean="0">
                <a:solidFill>
                  <a:srgbClr val="C00000"/>
                </a:solidFill>
                <a:latin typeface="Bookman Old Style" pitchFamily="18" charset="0"/>
              </a:rPr>
              <a:t>podszywanie się w sieci pod inną osobę</a:t>
            </a:r>
          </a:p>
          <a:p>
            <a:endParaRPr lang="pl-PL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4" name="Picture 5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7224" y="2285992"/>
            <a:ext cx="7243787" cy="3825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C00000"/>
                </a:solidFill>
                <a:latin typeface="Bookman Old Style" pitchFamily="18" charset="0"/>
              </a:rPr>
              <a:t>CELE  PROJEKTU:</a:t>
            </a:r>
            <a:endParaRPr lang="pl-PL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de-CH" dirty="0" smtClean="0">
                <a:latin typeface="Bookman Old Style" pitchFamily="18" charset="0"/>
              </a:rPr>
              <a:t>Projekt </a:t>
            </a:r>
            <a:r>
              <a:rPr lang="de-CH" dirty="0" err="1" smtClean="0">
                <a:latin typeface="Bookman Old Style" pitchFamily="18" charset="0"/>
              </a:rPr>
              <a:t>zwraca</a:t>
            </a:r>
            <a:r>
              <a:rPr lang="de-CH" dirty="0" smtClean="0">
                <a:latin typeface="Bookman Old Style" pitchFamily="18" charset="0"/>
              </a:rPr>
              <a:t> </a:t>
            </a:r>
            <a:r>
              <a:rPr lang="de-CH" dirty="0" err="1" smtClean="0">
                <a:latin typeface="Bookman Old Style" pitchFamily="18" charset="0"/>
              </a:rPr>
              <a:t>uwagę</a:t>
            </a:r>
            <a:r>
              <a:rPr lang="de-CH" dirty="0" smtClean="0">
                <a:latin typeface="Bookman Old Style" pitchFamily="18" charset="0"/>
              </a:rPr>
              <a:t> na</a:t>
            </a:r>
            <a:r>
              <a:rPr lang="pl-PL" dirty="0" smtClean="0">
                <a:latin typeface="Bookman Old Style" pitchFamily="18" charset="0"/>
              </a:rPr>
              <a:t> </a:t>
            </a:r>
            <a:r>
              <a:rPr lang="de-CH" dirty="0" smtClean="0">
                <a:latin typeface="Bookman Old Style" pitchFamily="18" charset="0"/>
              </a:rPr>
              <a:t> </a:t>
            </a:r>
            <a:r>
              <a:rPr lang="de-CH" dirty="0" err="1" smtClean="0">
                <a:latin typeface="Bookman Old Style" pitchFamily="18" charset="0"/>
              </a:rPr>
              <a:t>zagrożenia</a:t>
            </a:r>
            <a:r>
              <a:rPr lang="de-CH" dirty="0" smtClean="0">
                <a:latin typeface="Bookman Old Style" pitchFamily="18" charset="0"/>
              </a:rPr>
              <a:t> </a:t>
            </a:r>
            <a:r>
              <a:rPr lang="de-CH" dirty="0" err="1" smtClean="0">
                <a:latin typeface="Bookman Old Style" pitchFamily="18" charset="0"/>
              </a:rPr>
              <a:t>płynące</a:t>
            </a:r>
            <a:r>
              <a:rPr lang="de-CH" dirty="0" smtClean="0">
                <a:latin typeface="Bookman Old Style" pitchFamily="18" charset="0"/>
              </a:rPr>
              <a:t> „z </a:t>
            </a:r>
            <a:r>
              <a:rPr lang="de-CH" dirty="0" err="1" smtClean="0">
                <a:latin typeface="Bookman Old Style" pitchFamily="18" charset="0"/>
              </a:rPr>
              <a:t>sieci</a:t>
            </a:r>
            <a:r>
              <a:rPr lang="de-CH" dirty="0" smtClean="0">
                <a:latin typeface="Bookman Old Style" pitchFamily="18" charset="0"/>
              </a:rPr>
              <a:t>“ </a:t>
            </a:r>
            <a:r>
              <a:rPr lang="de-CH" dirty="0" err="1" smtClean="0">
                <a:latin typeface="Bookman Old Style" pitchFamily="18" charset="0"/>
              </a:rPr>
              <a:t>tj</a:t>
            </a:r>
            <a:r>
              <a:rPr lang="de-CH" dirty="0" smtClean="0">
                <a:latin typeface="Bookman Old Style" pitchFamily="18" charset="0"/>
              </a:rPr>
              <a:t>.:</a:t>
            </a:r>
            <a:endParaRPr lang="pl-PL" dirty="0" smtClean="0">
              <a:latin typeface="Bookman Old Style" pitchFamily="18" charset="0"/>
            </a:endParaRPr>
          </a:p>
          <a:p>
            <a:pPr>
              <a:buNone/>
            </a:pPr>
            <a:endParaRPr lang="pl-PL" dirty="0" smtClean="0">
              <a:latin typeface="Bookman Old Style" pitchFamily="18" charset="0"/>
            </a:endParaRPr>
          </a:p>
          <a:p>
            <a:pPr lvl="0"/>
            <a:r>
              <a:rPr lang="de-CH" dirty="0" smtClean="0">
                <a:latin typeface="Bookman Old Style" pitchFamily="18" charset="0"/>
              </a:rPr>
              <a:t> </a:t>
            </a:r>
            <a:r>
              <a:rPr lang="de-CH" dirty="0" err="1" smtClean="0">
                <a:latin typeface="Bookman Old Style" pitchFamily="18" charset="0"/>
              </a:rPr>
              <a:t>uzależnienie</a:t>
            </a:r>
            <a:r>
              <a:rPr lang="de-CH" dirty="0" smtClean="0">
                <a:latin typeface="Bookman Old Style" pitchFamily="18" charset="0"/>
              </a:rPr>
              <a:t>  </a:t>
            </a:r>
            <a:r>
              <a:rPr lang="de-CH" dirty="0" err="1" smtClean="0">
                <a:latin typeface="Bookman Old Style" pitchFamily="18" charset="0"/>
              </a:rPr>
              <a:t>od</a:t>
            </a:r>
            <a:r>
              <a:rPr lang="de-CH" dirty="0" smtClean="0">
                <a:latin typeface="Bookman Old Style" pitchFamily="18" charset="0"/>
              </a:rPr>
              <a:t> </a:t>
            </a:r>
            <a:r>
              <a:rPr lang="de-CH" dirty="0" err="1" smtClean="0">
                <a:latin typeface="Bookman Old Style" pitchFamily="18" charset="0"/>
              </a:rPr>
              <a:t>komputera</a:t>
            </a:r>
            <a:r>
              <a:rPr lang="de-CH" dirty="0" smtClean="0">
                <a:latin typeface="Bookman Old Style" pitchFamily="18" charset="0"/>
              </a:rPr>
              <a:t>, </a:t>
            </a:r>
            <a:r>
              <a:rPr lang="de-CH" dirty="0" err="1" smtClean="0">
                <a:latin typeface="Bookman Old Style" pitchFamily="18" charset="0"/>
              </a:rPr>
              <a:t>wypaczenie</a:t>
            </a:r>
            <a:r>
              <a:rPr lang="de-CH" dirty="0" smtClean="0">
                <a:latin typeface="Bookman Old Style" pitchFamily="18" charset="0"/>
              </a:rPr>
              <a:t> </a:t>
            </a:r>
            <a:r>
              <a:rPr lang="de-CH" dirty="0" err="1" smtClean="0">
                <a:latin typeface="Bookman Old Style" pitchFamily="18" charset="0"/>
              </a:rPr>
              <a:t>wyobrażenia</a:t>
            </a:r>
            <a:r>
              <a:rPr lang="de-CH" dirty="0" smtClean="0">
                <a:latin typeface="Bookman Old Style" pitchFamily="18" charset="0"/>
              </a:rPr>
              <a:t> </a:t>
            </a:r>
            <a:r>
              <a:rPr lang="pl-PL" dirty="0" smtClean="0">
                <a:latin typeface="Bookman Old Style" pitchFamily="18" charset="0"/>
              </a:rPr>
              <a:t>             </a:t>
            </a:r>
            <a:r>
              <a:rPr lang="de-CH" dirty="0" smtClean="0">
                <a:latin typeface="Bookman Old Style" pitchFamily="18" charset="0"/>
              </a:rPr>
              <a:t>o </a:t>
            </a:r>
            <a:r>
              <a:rPr lang="de-CH" dirty="0" err="1" smtClean="0">
                <a:latin typeface="Bookman Old Style" pitchFamily="18" charset="0"/>
              </a:rPr>
              <a:t>człowieku</a:t>
            </a:r>
            <a:r>
              <a:rPr lang="de-CH" dirty="0" smtClean="0">
                <a:latin typeface="Bookman Old Style" pitchFamily="18" charset="0"/>
              </a:rPr>
              <a:t> – </a:t>
            </a:r>
            <a:r>
              <a:rPr lang="de-CH" dirty="0" err="1" smtClean="0">
                <a:latin typeface="Bookman Old Style" pitchFamily="18" charset="0"/>
              </a:rPr>
              <a:t>jego</a:t>
            </a:r>
            <a:r>
              <a:rPr lang="de-CH" dirty="0" smtClean="0">
                <a:latin typeface="Bookman Old Style" pitchFamily="18" charset="0"/>
              </a:rPr>
              <a:t> </a:t>
            </a:r>
            <a:r>
              <a:rPr lang="de-CH" dirty="0" err="1" smtClean="0">
                <a:latin typeface="Bookman Old Style" pitchFamily="18" charset="0"/>
              </a:rPr>
              <a:t>wyglądzie</a:t>
            </a:r>
            <a:r>
              <a:rPr lang="de-CH" dirty="0" smtClean="0">
                <a:latin typeface="Bookman Old Style" pitchFamily="18" charset="0"/>
              </a:rPr>
              <a:t>, </a:t>
            </a:r>
            <a:r>
              <a:rPr lang="de-CH" dirty="0" err="1" smtClean="0">
                <a:latin typeface="Bookman Old Style" pitchFamily="18" charset="0"/>
              </a:rPr>
              <a:t>zachowaniu</a:t>
            </a:r>
            <a:r>
              <a:rPr lang="de-CH" dirty="0" smtClean="0">
                <a:latin typeface="Bookman Old Style" pitchFamily="18" charset="0"/>
              </a:rPr>
              <a:t>, </a:t>
            </a:r>
            <a:r>
              <a:rPr lang="de-CH" dirty="0" err="1" smtClean="0">
                <a:latin typeface="Bookman Old Style" pitchFamily="18" charset="0"/>
              </a:rPr>
              <a:t>przyjmowaniu</a:t>
            </a:r>
            <a:r>
              <a:rPr lang="de-CH" dirty="0" smtClean="0">
                <a:latin typeface="Bookman Old Style" pitchFamily="18" charset="0"/>
              </a:rPr>
              <a:t> </a:t>
            </a:r>
            <a:r>
              <a:rPr lang="de-CH" dirty="0" err="1" smtClean="0">
                <a:latin typeface="Bookman Old Style" pitchFamily="18" charset="0"/>
              </a:rPr>
              <a:t>negatywnych</a:t>
            </a:r>
            <a:r>
              <a:rPr lang="de-CH" dirty="0" smtClean="0">
                <a:latin typeface="Bookman Old Style" pitchFamily="18" charset="0"/>
              </a:rPr>
              <a:t> </a:t>
            </a:r>
            <a:r>
              <a:rPr lang="de-CH" dirty="0" err="1" smtClean="0">
                <a:latin typeface="Bookman Old Style" pitchFamily="18" charset="0"/>
              </a:rPr>
              <a:t>wzorców</a:t>
            </a:r>
            <a:r>
              <a:rPr lang="de-CH" dirty="0" smtClean="0">
                <a:latin typeface="Bookman Old Style" pitchFamily="18" charset="0"/>
              </a:rPr>
              <a:t> do </a:t>
            </a:r>
            <a:r>
              <a:rPr lang="de-CH" dirty="0" err="1" smtClean="0">
                <a:latin typeface="Bookman Old Style" pitchFamily="18" charset="0"/>
              </a:rPr>
              <a:t>naśladowania</a:t>
            </a:r>
            <a:r>
              <a:rPr lang="de-CH" dirty="0" smtClean="0">
                <a:latin typeface="Bookman Old Style" pitchFamily="18" charset="0"/>
              </a:rPr>
              <a:t>, </a:t>
            </a:r>
            <a:r>
              <a:rPr lang="de-CH" dirty="0" err="1" smtClean="0">
                <a:latin typeface="Bookman Old Style" pitchFamily="18" charset="0"/>
              </a:rPr>
              <a:t>zagrożeniu</a:t>
            </a:r>
            <a:r>
              <a:rPr lang="de-CH" dirty="0" smtClean="0">
                <a:latin typeface="Bookman Old Style" pitchFamily="18" charset="0"/>
              </a:rPr>
              <a:t> </a:t>
            </a:r>
            <a:r>
              <a:rPr lang="de-CH" dirty="0" err="1" smtClean="0">
                <a:latin typeface="Bookman Old Style" pitchFamily="18" charset="0"/>
              </a:rPr>
              <a:t>pornografią</a:t>
            </a:r>
            <a:r>
              <a:rPr lang="de-CH" dirty="0" smtClean="0">
                <a:latin typeface="Bookman Old Style" pitchFamily="18" charset="0"/>
              </a:rPr>
              <a:t> i </a:t>
            </a:r>
            <a:r>
              <a:rPr lang="de-CH" dirty="0" err="1" smtClean="0">
                <a:latin typeface="Bookman Old Style" pitchFamily="18" charset="0"/>
              </a:rPr>
              <a:t>treściami</a:t>
            </a:r>
            <a:r>
              <a:rPr lang="de-CH" dirty="0" smtClean="0">
                <a:latin typeface="Bookman Old Style" pitchFamily="18" charset="0"/>
              </a:rPr>
              <a:t> </a:t>
            </a:r>
            <a:r>
              <a:rPr lang="de-CH" dirty="0" err="1" smtClean="0">
                <a:latin typeface="Bookman Old Style" pitchFamily="18" charset="0"/>
              </a:rPr>
              <a:t>wypaczającymi</a:t>
            </a:r>
            <a:r>
              <a:rPr lang="de-CH" dirty="0" smtClean="0">
                <a:latin typeface="Bookman Old Style" pitchFamily="18" charset="0"/>
              </a:rPr>
              <a:t> </a:t>
            </a:r>
            <a:r>
              <a:rPr lang="de-CH" dirty="0" err="1" smtClean="0">
                <a:latin typeface="Bookman Old Style" pitchFamily="18" charset="0"/>
              </a:rPr>
              <a:t>moralność</a:t>
            </a:r>
            <a:r>
              <a:rPr lang="de-CH" dirty="0" smtClean="0">
                <a:latin typeface="Bookman Old Style" pitchFamily="18" charset="0"/>
              </a:rPr>
              <a:t> </a:t>
            </a:r>
            <a:r>
              <a:rPr lang="de-CH" dirty="0" err="1" smtClean="0">
                <a:latin typeface="Bookman Old Style" pitchFamily="18" charset="0"/>
              </a:rPr>
              <a:t>człowieka</a:t>
            </a:r>
            <a:r>
              <a:rPr lang="de-CH" dirty="0" smtClean="0">
                <a:latin typeface="Bookman Old Style" pitchFamily="18" charset="0"/>
              </a:rPr>
              <a:t>,</a:t>
            </a:r>
            <a:endParaRPr lang="pl-PL" dirty="0" smtClean="0">
              <a:latin typeface="Bookman Old Style" pitchFamily="18" charset="0"/>
            </a:endParaRPr>
          </a:p>
          <a:p>
            <a:pPr lvl="0"/>
            <a:r>
              <a:rPr lang="de-CH" dirty="0" err="1" smtClean="0">
                <a:latin typeface="Bookman Old Style" pitchFamily="18" charset="0"/>
              </a:rPr>
              <a:t>konflikty</a:t>
            </a:r>
            <a:r>
              <a:rPr lang="de-CH" dirty="0" smtClean="0">
                <a:latin typeface="Bookman Old Style" pitchFamily="18" charset="0"/>
              </a:rPr>
              <a:t> </a:t>
            </a:r>
            <a:r>
              <a:rPr lang="de-CH" dirty="0" err="1" smtClean="0">
                <a:latin typeface="Bookman Old Style" pitchFamily="18" charset="0"/>
              </a:rPr>
              <a:t>rówieśnicze</a:t>
            </a:r>
            <a:r>
              <a:rPr lang="de-CH" dirty="0" smtClean="0">
                <a:latin typeface="Bookman Old Style" pitchFamily="18" charset="0"/>
              </a:rPr>
              <a:t>  na </a:t>
            </a:r>
            <a:r>
              <a:rPr lang="de-CH" dirty="0" err="1" smtClean="0">
                <a:latin typeface="Bookman Old Style" pitchFamily="18" charset="0"/>
              </a:rPr>
              <a:t>bazie</a:t>
            </a:r>
            <a:r>
              <a:rPr lang="de-CH" dirty="0" smtClean="0">
                <a:latin typeface="Bookman Old Style" pitchFamily="18" charset="0"/>
              </a:rPr>
              <a:t> </a:t>
            </a:r>
            <a:r>
              <a:rPr lang="de-CH" dirty="0" err="1" smtClean="0">
                <a:latin typeface="Bookman Old Style" pitchFamily="18" charset="0"/>
              </a:rPr>
              <a:t>środków</a:t>
            </a:r>
            <a:r>
              <a:rPr lang="de-CH" dirty="0" smtClean="0">
                <a:latin typeface="Bookman Old Style" pitchFamily="18" charset="0"/>
              </a:rPr>
              <a:t> </a:t>
            </a:r>
            <a:r>
              <a:rPr lang="de-CH" dirty="0" err="1" smtClean="0">
                <a:latin typeface="Bookman Old Style" pitchFamily="18" charset="0"/>
              </a:rPr>
              <a:t>komunikacji</a:t>
            </a:r>
            <a:r>
              <a:rPr lang="de-CH" dirty="0" smtClean="0">
                <a:latin typeface="Bookman Old Style" pitchFamily="18" charset="0"/>
              </a:rPr>
              <a:t> </a:t>
            </a:r>
            <a:r>
              <a:rPr lang="de-CH" dirty="0" err="1" smtClean="0">
                <a:latin typeface="Bookman Old Style" pitchFamily="18" charset="0"/>
              </a:rPr>
              <a:t>interpersonalnej</a:t>
            </a:r>
            <a:r>
              <a:rPr lang="de-CH" dirty="0" smtClean="0">
                <a:latin typeface="Bookman Old Style" pitchFamily="18" charset="0"/>
              </a:rPr>
              <a:t> </a:t>
            </a:r>
            <a:r>
              <a:rPr lang="de-CH" dirty="0" err="1" smtClean="0">
                <a:latin typeface="Bookman Old Style" pitchFamily="18" charset="0"/>
              </a:rPr>
              <a:t>tj</a:t>
            </a:r>
            <a:r>
              <a:rPr lang="de-CH" dirty="0" smtClean="0">
                <a:latin typeface="Bookman Old Style" pitchFamily="18" charset="0"/>
              </a:rPr>
              <a:t>.: </a:t>
            </a:r>
            <a:r>
              <a:rPr lang="de-CH" dirty="0" err="1" smtClean="0">
                <a:latin typeface="Bookman Old Style" pitchFamily="18" charset="0"/>
              </a:rPr>
              <a:t>telefon</a:t>
            </a:r>
            <a:r>
              <a:rPr lang="de-CH" dirty="0" smtClean="0">
                <a:latin typeface="Bookman Old Style" pitchFamily="18" charset="0"/>
              </a:rPr>
              <a:t> </a:t>
            </a:r>
            <a:r>
              <a:rPr lang="de-CH" dirty="0" err="1" smtClean="0">
                <a:latin typeface="Bookman Old Style" pitchFamily="18" charset="0"/>
              </a:rPr>
              <a:t>komórkowy</a:t>
            </a:r>
            <a:r>
              <a:rPr lang="de-CH" dirty="0" smtClean="0">
                <a:latin typeface="Bookman Old Style" pitchFamily="18" charset="0"/>
              </a:rPr>
              <a:t>, </a:t>
            </a:r>
            <a:r>
              <a:rPr lang="de-CH" dirty="0" err="1" smtClean="0">
                <a:latin typeface="Bookman Old Style" pitchFamily="18" charset="0"/>
              </a:rPr>
              <a:t>portale</a:t>
            </a:r>
            <a:r>
              <a:rPr lang="de-CH" dirty="0" smtClean="0">
                <a:latin typeface="Bookman Old Style" pitchFamily="18" charset="0"/>
              </a:rPr>
              <a:t> </a:t>
            </a:r>
            <a:r>
              <a:rPr lang="de-CH" dirty="0" err="1" smtClean="0">
                <a:latin typeface="Bookman Old Style" pitchFamily="18" charset="0"/>
              </a:rPr>
              <a:t>społeczne</a:t>
            </a:r>
            <a:r>
              <a:rPr lang="de-CH" dirty="0" smtClean="0">
                <a:latin typeface="Bookman Old Style" pitchFamily="18" charset="0"/>
              </a:rPr>
              <a:t>, </a:t>
            </a:r>
            <a:r>
              <a:rPr lang="de-CH" dirty="0" err="1" smtClean="0">
                <a:latin typeface="Bookman Old Style" pitchFamily="18" charset="0"/>
              </a:rPr>
              <a:t>czaty</a:t>
            </a:r>
            <a:r>
              <a:rPr lang="de-CH" dirty="0" smtClean="0">
                <a:latin typeface="Bookman Old Style" pitchFamily="18" charset="0"/>
              </a:rPr>
              <a:t> </a:t>
            </a:r>
            <a:r>
              <a:rPr lang="de-CH" dirty="0" err="1" smtClean="0">
                <a:latin typeface="Bookman Old Style" pitchFamily="18" charset="0"/>
              </a:rPr>
              <a:t>itp</a:t>
            </a:r>
            <a:r>
              <a:rPr lang="de-CH" dirty="0" smtClean="0">
                <a:latin typeface="Bookman Old Style" pitchFamily="18" charset="0"/>
              </a:rPr>
              <a:t>.,</a:t>
            </a:r>
            <a:endParaRPr lang="pl-PL" dirty="0" smtClean="0">
              <a:latin typeface="Bookman Old Style" pitchFamily="18" charset="0"/>
            </a:endParaRPr>
          </a:p>
          <a:p>
            <a:pPr lvl="0"/>
            <a:r>
              <a:rPr lang="de-CH" dirty="0" err="1" smtClean="0">
                <a:latin typeface="Bookman Old Style" pitchFamily="18" charset="0"/>
              </a:rPr>
              <a:t>deprawacja</a:t>
            </a:r>
            <a:r>
              <a:rPr lang="de-CH" dirty="0" smtClean="0">
                <a:latin typeface="Bookman Old Style" pitchFamily="18" charset="0"/>
              </a:rPr>
              <a:t> </a:t>
            </a:r>
            <a:r>
              <a:rPr lang="de-CH" dirty="0" err="1" smtClean="0">
                <a:latin typeface="Bookman Old Style" pitchFamily="18" charset="0"/>
              </a:rPr>
              <a:t>podstawowych</a:t>
            </a:r>
            <a:r>
              <a:rPr lang="de-CH" dirty="0" smtClean="0">
                <a:latin typeface="Bookman Old Style" pitchFamily="18" charset="0"/>
              </a:rPr>
              <a:t> </a:t>
            </a:r>
            <a:r>
              <a:rPr lang="de-CH" dirty="0" err="1" smtClean="0">
                <a:latin typeface="Bookman Old Style" pitchFamily="18" charset="0"/>
              </a:rPr>
              <a:t>wartości</a:t>
            </a:r>
            <a:r>
              <a:rPr lang="de-CH" dirty="0" smtClean="0">
                <a:latin typeface="Bookman Old Style" pitchFamily="18" charset="0"/>
              </a:rPr>
              <a:t> </a:t>
            </a:r>
            <a:r>
              <a:rPr lang="de-CH" dirty="0" err="1" smtClean="0">
                <a:latin typeface="Bookman Old Style" pitchFamily="18" charset="0"/>
              </a:rPr>
              <a:t>moralnych</a:t>
            </a:r>
            <a:r>
              <a:rPr lang="de-CH" dirty="0" smtClean="0">
                <a:latin typeface="Bookman Old Style" pitchFamily="18" charset="0"/>
              </a:rPr>
              <a:t>, </a:t>
            </a:r>
            <a:r>
              <a:rPr lang="de-CH" dirty="0" err="1" smtClean="0">
                <a:latin typeface="Bookman Old Style" pitchFamily="18" charset="0"/>
              </a:rPr>
              <a:t>łamanie</a:t>
            </a:r>
            <a:r>
              <a:rPr lang="de-CH" dirty="0" smtClean="0">
                <a:latin typeface="Bookman Old Style" pitchFamily="18" charset="0"/>
              </a:rPr>
              <a:t> </a:t>
            </a:r>
            <a:r>
              <a:rPr lang="de-CH" dirty="0" err="1" smtClean="0">
                <a:latin typeface="Bookman Old Style" pitchFamily="18" charset="0"/>
              </a:rPr>
              <a:t>praw</a:t>
            </a:r>
            <a:r>
              <a:rPr lang="de-CH" dirty="0" smtClean="0">
                <a:latin typeface="Bookman Old Style" pitchFamily="18" charset="0"/>
              </a:rPr>
              <a:t> </a:t>
            </a:r>
            <a:r>
              <a:rPr lang="de-CH" dirty="0" err="1" smtClean="0">
                <a:latin typeface="Bookman Old Style" pitchFamily="18" charset="0"/>
              </a:rPr>
              <a:t>człowieka</a:t>
            </a:r>
            <a:r>
              <a:rPr lang="de-CH" dirty="0" smtClean="0">
                <a:latin typeface="Bookman Old Style" pitchFamily="18" charset="0"/>
              </a:rPr>
              <a:t> – </a:t>
            </a:r>
            <a:r>
              <a:rPr lang="de-CH" dirty="0" err="1" smtClean="0">
                <a:latin typeface="Bookman Old Style" pitchFamily="18" charset="0"/>
              </a:rPr>
              <a:t>jego</a:t>
            </a:r>
            <a:r>
              <a:rPr lang="de-CH" dirty="0" smtClean="0">
                <a:latin typeface="Bookman Old Style" pitchFamily="18" charset="0"/>
              </a:rPr>
              <a:t> </a:t>
            </a:r>
            <a:r>
              <a:rPr lang="de-CH" dirty="0" err="1" smtClean="0">
                <a:latin typeface="Bookman Old Style" pitchFamily="18" charset="0"/>
              </a:rPr>
              <a:t>godności</a:t>
            </a:r>
            <a:r>
              <a:rPr lang="de-CH" dirty="0" smtClean="0">
                <a:latin typeface="Bookman Old Style" pitchFamily="18" charset="0"/>
              </a:rPr>
              <a:t> i </a:t>
            </a:r>
            <a:r>
              <a:rPr lang="de-CH" dirty="0" err="1" smtClean="0">
                <a:latin typeface="Bookman Old Style" pitchFamily="18" charset="0"/>
              </a:rPr>
              <a:t>wolności</a:t>
            </a:r>
            <a:r>
              <a:rPr lang="de-CH" dirty="0" smtClean="0">
                <a:latin typeface="Bookman Old Style" pitchFamily="18" charset="0"/>
              </a:rPr>
              <a:t> </a:t>
            </a:r>
            <a:r>
              <a:rPr lang="de-CH" dirty="0" err="1" smtClean="0">
                <a:latin typeface="Bookman Old Style" pitchFamily="18" charset="0"/>
              </a:rPr>
              <a:t>osobistej</a:t>
            </a:r>
            <a:r>
              <a:rPr lang="de-CH" dirty="0" smtClean="0">
                <a:latin typeface="Bookman Old Style" pitchFamily="18" charset="0"/>
              </a:rPr>
              <a:t>.</a:t>
            </a:r>
            <a:endParaRPr lang="pl-PL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de-CH" dirty="0" smtClean="0"/>
              <a:t> 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C00000"/>
                </a:solidFill>
                <a:latin typeface="Bookman Old Style" pitchFamily="18" charset="0"/>
              </a:rPr>
              <a:t>PAMIETAJMY!</a:t>
            </a:r>
            <a:endParaRPr lang="pl-PL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>
                <a:latin typeface="Arial Black" pitchFamily="34" charset="0"/>
              </a:rPr>
              <a:t>Cyberprzemoc</a:t>
            </a:r>
            <a:r>
              <a:rPr lang="pl-PL" dirty="0" smtClean="0">
                <a:latin typeface="Arial Black" pitchFamily="34" charset="0"/>
              </a:rPr>
              <a:t> może przytrafić się każdemu, również </a:t>
            </a:r>
            <a:r>
              <a:rPr lang="pl-PL" u="sng" dirty="0" smtClean="0">
                <a:latin typeface="Arial Black" pitchFamily="34" charset="0"/>
              </a:rPr>
              <a:t>naszemu dziecku!</a:t>
            </a:r>
          </a:p>
          <a:p>
            <a:r>
              <a:rPr lang="pl-PL" b="1" dirty="0" smtClean="0">
                <a:latin typeface="Arial Black" pitchFamily="34" charset="0"/>
              </a:rPr>
              <a:t>Dziecku, które doświadczyło</a:t>
            </a:r>
          </a:p>
          <a:p>
            <a:pPr>
              <a:buNone/>
            </a:pPr>
            <a:r>
              <a:rPr lang="pl-PL" b="1" dirty="0" smtClean="0">
                <a:latin typeface="Arial Black" pitchFamily="34" charset="0"/>
              </a:rPr>
              <a:t>  </a:t>
            </a:r>
            <a:r>
              <a:rPr lang="pl-PL" b="1" dirty="0" err="1" smtClean="0">
                <a:latin typeface="Arial Black" pitchFamily="34" charset="0"/>
              </a:rPr>
              <a:t>cyberprzemocy</a:t>
            </a:r>
            <a:r>
              <a:rPr lang="pl-PL" b="1" dirty="0" smtClean="0">
                <a:latin typeface="Arial Black" pitchFamily="34" charset="0"/>
              </a:rPr>
              <a:t>, bardzo potrzebna jest pomoc ze strony dorosłych.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C00000"/>
                </a:solidFill>
                <a:latin typeface="Bookman Old Style" pitchFamily="18" charset="0"/>
                <a:ea typeface="BatangChe" pitchFamily="49" charset="-127"/>
              </a:rPr>
              <a:t>POMOC!</a:t>
            </a:r>
            <a:endParaRPr lang="pl-PL" b="1" dirty="0">
              <a:solidFill>
                <a:srgbClr val="C00000"/>
              </a:solidFill>
              <a:latin typeface="Bookman Old Style" pitchFamily="18" charset="0"/>
              <a:ea typeface="BatangChe" pitchFamily="49" charset="-127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pl-PL" sz="4400" b="1" dirty="0" smtClean="0">
                <a:latin typeface="Bookman Old Style" pitchFamily="18" charset="0"/>
              </a:rPr>
              <a:t>Co możemy zrobić,  </a:t>
            </a:r>
          </a:p>
          <a:p>
            <a:pPr algn="ctr">
              <a:buNone/>
            </a:pPr>
            <a:r>
              <a:rPr lang="pl-PL" sz="4400" b="1" dirty="0" smtClean="0">
                <a:latin typeface="Bookman Old Style" pitchFamily="18" charset="0"/>
              </a:rPr>
              <a:t>aby chronić nasze dzieci</a:t>
            </a:r>
          </a:p>
          <a:p>
            <a:pPr algn="ctr">
              <a:buNone/>
            </a:pPr>
            <a:r>
              <a:rPr lang="pl-PL" sz="4400" b="1" dirty="0" smtClean="0">
                <a:latin typeface="Bookman Old Style" pitchFamily="18" charset="0"/>
              </a:rPr>
              <a:t> przed </a:t>
            </a:r>
            <a:r>
              <a:rPr lang="pl-PL" sz="4400" b="1" dirty="0" err="1" smtClean="0">
                <a:latin typeface="Bookman Old Style" pitchFamily="18" charset="0"/>
              </a:rPr>
              <a:t>cyberprzemocą</a:t>
            </a:r>
            <a:r>
              <a:rPr lang="pl-PL" sz="4400" b="1" dirty="0" smtClean="0">
                <a:latin typeface="Bookman Old Style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C00000"/>
                </a:solidFill>
                <a:latin typeface="Bookman Old Style" pitchFamily="18" charset="0"/>
              </a:rPr>
              <a:t>ILE  CZASU DZIENNIE POŚWIĘCAMY SWOJEMU DZIECKU?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>
              <a:latin typeface="Bookman Old Style" pitchFamily="18" charset="0"/>
            </a:endParaRPr>
          </a:p>
          <a:p>
            <a:r>
              <a:rPr lang="pl-PL" smtClean="0">
                <a:latin typeface="Bookman Old Style" pitchFamily="18" charset="0"/>
              </a:rPr>
              <a:t>matka </a:t>
            </a:r>
            <a:r>
              <a:rPr lang="pl-PL" dirty="0" smtClean="0">
                <a:latin typeface="Bookman Old Style" pitchFamily="18" charset="0"/>
              </a:rPr>
              <a:t>poświęca dziecku 14% swojego efektywnego czasu (poza snem) – 2h 15 min </a:t>
            </a:r>
          </a:p>
          <a:p>
            <a:r>
              <a:rPr lang="pl-PL" dirty="0" smtClean="0">
                <a:latin typeface="Bookman Old Style" pitchFamily="18" charset="0"/>
              </a:rPr>
              <a:t>ojciec poświęca dziecku 6,2% swojego czasu – ok. 1h </a:t>
            </a:r>
          </a:p>
          <a:p>
            <a:pPr algn="ctr">
              <a:buNone/>
            </a:pPr>
            <a:r>
              <a:rPr lang="pl-PL" b="1" dirty="0" smtClean="0">
                <a:latin typeface="Bookman Old Style" pitchFamily="18" charset="0"/>
              </a:rPr>
              <a:t>Jest to całkowity czas poświęcany dziennie dziecku.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b="1" dirty="0" smtClean="0">
                <a:solidFill>
                  <a:schemeClr val="accent2"/>
                </a:solidFill>
                <a:latin typeface="Bookman Old Style" pitchFamily="18" charset="0"/>
              </a:rPr>
              <a:t>Możemy rozmawiać z dzieckiem </a:t>
            </a:r>
          </a:p>
          <a:p>
            <a:pPr algn="ctr">
              <a:buNone/>
            </a:pPr>
            <a:r>
              <a:rPr lang="pl-PL" b="1" dirty="0" smtClean="0">
                <a:solidFill>
                  <a:schemeClr val="accent2"/>
                </a:solidFill>
                <a:latin typeface="Bookman Old Style" pitchFamily="18" charset="0"/>
              </a:rPr>
              <a:t>na temat </a:t>
            </a:r>
            <a:r>
              <a:rPr lang="pl-PL" b="1" dirty="0" err="1" smtClean="0">
                <a:solidFill>
                  <a:schemeClr val="accent2"/>
                </a:solidFill>
                <a:latin typeface="Bookman Old Style" pitchFamily="18" charset="0"/>
              </a:rPr>
              <a:t>cyberprzemocy</a:t>
            </a:r>
            <a:r>
              <a:rPr lang="pl-PL" b="1" dirty="0" smtClean="0">
                <a:solidFill>
                  <a:schemeClr val="accent2"/>
                </a:solidFill>
                <a:latin typeface="Bookman Old Style" pitchFamily="18" charset="0"/>
              </a:rPr>
              <a:t>.</a:t>
            </a:r>
            <a:r>
              <a:rPr lang="pl-PL" b="1" dirty="0" smtClean="0">
                <a:latin typeface="Bookman Old Style" pitchFamily="18" charset="0"/>
              </a:rPr>
              <a:t> </a:t>
            </a:r>
          </a:p>
          <a:p>
            <a:pPr algn="ctr">
              <a:buNone/>
            </a:pPr>
            <a:r>
              <a:rPr lang="pl-PL" b="1" dirty="0" smtClean="0">
                <a:latin typeface="Bookman Old Style" pitchFamily="18" charset="0"/>
              </a:rPr>
              <a:t>Rozmawiać o tym, jak unikać takich</a:t>
            </a:r>
          </a:p>
          <a:p>
            <a:pPr algn="ctr">
              <a:buNone/>
            </a:pPr>
            <a:r>
              <a:rPr lang="pl-PL" b="1" dirty="0" smtClean="0">
                <a:latin typeface="Bookman Old Style" pitchFamily="18" charset="0"/>
              </a:rPr>
              <a:t>sytuacji i jak na nie reagować.</a:t>
            </a:r>
          </a:p>
          <a:p>
            <a:endParaRPr lang="pl-PL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>
                <a:solidFill>
                  <a:schemeClr val="accent2"/>
                </a:solidFill>
                <a:latin typeface="Bookman Old Style" pitchFamily="18" charset="0"/>
              </a:rPr>
              <a:t>Możemy nauczyć dziecko podstawowych zasad bezpieczeństwa w Internecie.</a:t>
            </a:r>
          </a:p>
          <a:p>
            <a:pPr algn="ctr">
              <a:buNone/>
            </a:pPr>
            <a:r>
              <a:rPr lang="pl-PL" dirty="0" smtClean="0">
                <a:latin typeface="Bookman Old Style" pitchFamily="18" charset="0"/>
              </a:rPr>
              <a:t>Przede wszystkim przypominać dziecku, że nie wolno ufać osobom poznanym   w sieci, żeby samo nie udostępniało swoich zdjęć – w sieci nic </a:t>
            </a:r>
            <a:r>
              <a:rPr lang="pl-PL" smtClean="0">
                <a:latin typeface="Bookman Old Style" pitchFamily="18" charset="0"/>
              </a:rPr>
              <a:t>nie ginie!</a:t>
            </a:r>
            <a:endParaRPr lang="pl-PL" dirty="0" smtClean="0">
              <a:latin typeface="Bookman Old Style" pitchFamily="18" charset="0"/>
            </a:endParaRPr>
          </a:p>
          <a:p>
            <a:endParaRPr lang="pl-PL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>
                <a:solidFill>
                  <a:schemeClr val="accent2"/>
                </a:solidFill>
                <a:latin typeface="Bookman Old Style" pitchFamily="18" charset="0"/>
              </a:rPr>
              <a:t>Nauczyć dziecko ostrożności </a:t>
            </a:r>
          </a:p>
          <a:p>
            <a:pPr algn="ctr">
              <a:buNone/>
            </a:pPr>
            <a:r>
              <a:rPr lang="pl-PL" dirty="0" smtClean="0">
                <a:solidFill>
                  <a:schemeClr val="accent2"/>
                </a:solidFill>
                <a:latin typeface="Bookman Old Style" pitchFamily="18" charset="0"/>
              </a:rPr>
              <a:t>przy podawaniu swoich danych.</a:t>
            </a:r>
          </a:p>
          <a:p>
            <a:pPr algn="ctr">
              <a:buNone/>
            </a:pPr>
            <a:r>
              <a:rPr lang="pl-PL" dirty="0" smtClean="0">
                <a:latin typeface="Bookman Old Style" pitchFamily="18" charset="0"/>
              </a:rPr>
              <a:t>Dziecko musi wiedzieć, że takie dane może podać tylko za zgodą rodziców.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>
                <a:solidFill>
                  <a:schemeClr val="accent2"/>
                </a:solidFill>
                <a:latin typeface="Bookman Old Style" pitchFamily="18" charset="0"/>
              </a:rPr>
              <a:t>Poznać sposoby korzystania </a:t>
            </a:r>
          </a:p>
          <a:p>
            <a:pPr algn="ctr">
              <a:buNone/>
            </a:pPr>
            <a:r>
              <a:rPr lang="pl-PL" dirty="0" smtClean="0">
                <a:solidFill>
                  <a:schemeClr val="accent2"/>
                </a:solidFill>
                <a:latin typeface="Bookman Old Style" pitchFamily="18" charset="0"/>
              </a:rPr>
              <a:t>z Internetu przez dziecko.</a:t>
            </a:r>
          </a:p>
          <a:p>
            <a:pPr algn="ctr">
              <a:buNone/>
            </a:pPr>
            <a:r>
              <a:rPr lang="pl-PL" dirty="0" smtClean="0">
                <a:latin typeface="Bookman Old Style" pitchFamily="18" charset="0"/>
              </a:rPr>
              <a:t>Obserwować, jak dziecko korzysta </a:t>
            </a:r>
            <a:br>
              <a:rPr lang="pl-PL" dirty="0" smtClean="0">
                <a:latin typeface="Bookman Old Style" pitchFamily="18" charset="0"/>
              </a:rPr>
            </a:br>
            <a:r>
              <a:rPr lang="pl-PL" dirty="0" smtClean="0">
                <a:latin typeface="Bookman Old Style" pitchFamily="18" charset="0"/>
              </a:rPr>
              <a:t>z Internetu, jakie strony ogląda.</a:t>
            </a:r>
          </a:p>
          <a:p>
            <a:pPr algn="ctr">
              <a:buNone/>
            </a:pPr>
            <a:r>
              <a:rPr lang="pl-PL" dirty="0" smtClean="0">
                <a:latin typeface="Bookman Old Style" pitchFamily="18" charset="0"/>
              </a:rPr>
              <a:t>Starać się poznać osoby, </a:t>
            </a:r>
          </a:p>
          <a:p>
            <a:pPr algn="ctr">
              <a:buNone/>
            </a:pPr>
            <a:r>
              <a:rPr lang="pl-PL" dirty="0" smtClean="0">
                <a:latin typeface="Bookman Old Style" pitchFamily="18" charset="0"/>
              </a:rPr>
              <a:t>z którymi kontaktuje się w Sieci.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 algn="ctr">
              <a:buNone/>
            </a:pPr>
            <a:r>
              <a:rPr lang="pl-PL" sz="4000" b="1" u="sng" dirty="0" smtClean="0">
                <a:solidFill>
                  <a:schemeClr val="accent2"/>
                </a:solidFill>
                <a:latin typeface="Bookman Old Style" pitchFamily="18" charset="0"/>
              </a:rPr>
              <a:t>Być „wyrozumiałym” </a:t>
            </a:r>
          </a:p>
          <a:p>
            <a:pPr algn="ctr">
              <a:buNone/>
            </a:pPr>
            <a:r>
              <a:rPr lang="pl-PL" sz="4000" b="1" u="sng" dirty="0" smtClean="0">
                <a:solidFill>
                  <a:schemeClr val="accent2"/>
                </a:solidFill>
                <a:latin typeface="Bookman Old Style" pitchFamily="18" charset="0"/>
              </a:rPr>
              <a:t>dla swojego dziecka.</a:t>
            </a:r>
          </a:p>
          <a:p>
            <a:pPr algn="ctr">
              <a:buNone/>
            </a:pPr>
            <a:r>
              <a:rPr lang="pl-PL" dirty="0" smtClean="0">
                <a:latin typeface="Bookman Old Style" pitchFamily="18" charset="0"/>
              </a:rPr>
              <a:t>Dziecko musi czuć, że zawsze może liczyć na naszą pomoc, że może nam zaufać.</a:t>
            </a:r>
          </a:p>
          <a:p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214686"/>
            <a:ext cx="450059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3600" b="1" dirty="0" smtClean="0">
                <a:solidFill>
                  <a:srgbClr val="FF0000"/>
                </a:solidFill>
                <a:latin typeface="Bookman Old Style" pitchFamily="18" charset="0"/>
              </a:rPr>
              <a:t>Postarajmy się również o to, </a:t>
            </a:r>
          </a:p>
          <a:p>
            <a:pPr algn="ctr">
              <a:buNone/>
            </a:pPr>
            <a:r>
              <a:rPr lang="pl-PL" sz="3600" b="1" dirty="0" smtClean="0">
                <a:solidFill>
                  <a:srgbClr val="FF0000"/>
                </a:solidFill>
                <a:latin typeface="Bookman Old Style" pitchFamily="18" charset="0"/>
              </a:rPr>
              <a:t>by nasze dziecko zrozumiało, </a:t>
            </a:r>
          </a:p>
          <a:p>
            <a:pPr algn="ctr">
              <a:buNone/>
            </a:pPr>
            <a:r>
              <a:rPr lang="pl-PL" sz="3600" b="1" dirty="0" smtClean="0">
                <a:solidFill>
                  <a:srgbClr val="FF0000"/>
                </a:solidFill>
                <a:latin typeface="Bookman Old Style" pitchFamily="18" charset="0"/>
              </a:rPr>
              <a:t>że samo również nie może</a:t>
            </a:r>
          </a:p>
          <a:p>
            <a:pPr algn="ctr">
              <a:buNone/>
            </a:pPr>
            <a:r>
              <a:rPr lang="pl-PL" sz="3600" b="1" dirty="0" smtClean="0">
                <a:solidFill>
                  <a:srgbClr val="FF0000"/>
                </a:solidFill>
                <a:latin typeface="Bookman Old Style" pitchFamily="18" charset="0"/>
              </a:rPr>
              <a:t>krzywdzić innych w sieci.</a:t>
            </a:r>
            <a:r>
              <a:rPr lang="pl-PL" sz="3600" dirty="0" smtClean="0">
                <a:latin typeface="Bookman Old Style" pitchFamily="18" charset="0"/>
              </a:rPr>
              <a:t> </a:t>
            </a:r>
          </a:p>
          <a:p>
            <a:endParaRPr lang="pl-PL" sz="3600" dirty="0">
              <a:latin typeface="Bookman Old Style" pitchFamily="18" charset="0"/>
            </a:endParaRPr>
          </a:p>
        </p:txBody>
      </p:sp>
      <p:pic>
        <p:nvPicPr>
          <p:cNvPr id="1026" name="Picture 2" descr="C:\Users\HP\Desktop\1262368987_by_kahn1994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071810"/>
            <a:ext cx="7620000" cy="351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TU  ZNAJDZIESZ  SPECJALISTYCZNĄ POMOC!</a:t>
            </a:r>
            <a:endParaRPr lang="pl-PL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074" name="Picture 2" descr="C:\Users\HP\Desktop\GAZETKA CYBERPRZEMOC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357562"/>
            <a:ext cx="3324225" cy="1371600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714348" y="1500174"/>
            <a:ext cx="4429156" cy="479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dalus" pitchFamily="18" charset="-78"/>
                <a:ea typeface="Calibri" pitchFamily="34" charset="0"/>
                <a:cs typeface="Andalus" pitchFamily="18" charset="-78"/>
              </a:rPr>
              <a:t> 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dalus" pitchFamily="18" charset="-78"/>
                <a:ea typeface="Calibri" pitchFamily="34" charset="0"/>
                <a:cs typeface="Andalus" pitchFamily="18" charset="-78"/>
              </a:rPr>
              <a:t>- Owce w sieci </a:t>
            </a: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dalus" pitchFamily="18" charset="-78"/>
              <a:cs typeface="Andalus" pitchFamily="18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dalus" pitchFamily="18" charset="-78"/>
                <a:ea typeface="Calibri" pitchFamily="34" charset="0"/>
                <a:cs typeface="Andalus" pitchFamily="18" charset="-78"/>
              </a:rPr>
              <a:t> - </a:t>
            </a:r>
            <a:r>
              <a:rPr kumimoji="0" lang="pl-PL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ndalus" pitchFamily="18" charset="-78"/>
                <a:ea typeface="Calibri" pitchFamily="34" charset="0"/>
                <a:cs typeface="Andalus" pitchFamily="18" charset="-78"/>
              </a:rPr>
              <a:t>Sieciaki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dalus" pitchFamily="18" charset="-78"/>
                <a:ea typeface="Calibri" pitchFamily="34" charset="0"/>
                <a:cs typeface="Andalus" pitchFamily="18" charset="-78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dalus" pitchFamily="18" charset="-78"/>
                <a:ea typeface="Calibri" pitchFamily="34" charset="0"/>
                <a:cs typeface="Andalus" pitchFamily="18" charset="-78"/>
              </a:rPr>
              <a:t> - Fundacja „Dzieci  </a:t>
            </a:r>
            <a:r>
              <a:rPr lang="pl-PL" sz="2800" b="1" dirty="0" smtClean="0">
                <a:solidFill>
                  <a:srgbClr val="000000"/>
                </a:solidFill>
                <a:latin typeface="Andalus" pitchFamily="18" charset="-78"/>
                <a:ea typeface="Calibri" pitchFamily="34" charset="0"/>
                <a:cs typeface="Andalus" pitchFamily="18" charset="-78"/>
              </a:rPr>
              <a:t>Niczyje”</a:t>
            </a:r>
            <a:endParaRPr kumimoji="0" lang="pl-PL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ndalus" pitchFamily="18" charset="-78"/>
              <a:ea typeface="Calibri" pitchFamily="34" charset="0"/>
              <a:cs typeface="Andalus" pitchFamily="18" charset="-78"/>
            </a:endParaRPr>
          </a:p>
          <a:p>
            <a:pPr>
              <a:lnSpc>
                <a:spcPct val="80000"/>
              </a:lnSpc>
              <a:buNone/>
            </a:pPr>
            <a:r>
              <a:rPr lang="pl-PL" sz="2800" b="1" dirty="0" smtClean="0">
                <a:latin typeface="Andalus" pitchFamily="18" charset="-78"/>
                <a:cs typeface="Andalus" pitchFamily="18" charset="-78"/>
              </a:rPr>
              <a:t>- Nielegalne treści     można zgłaszać na policję lub                  w Internecie na stronie </a:t>
            </a:r>
            <a:r>
              <a:rPr lang="pl-PL" sz="2800" b="1" dirty="0" err="1" smtClean="0">
                <a:latin typeface="Andalus" pitchFamily="18" charset="-78"/>
                <a:cs typeface="Andalus" pitchFamily="18" charset="-78"/>
                <a:hlinkClick r:id="rId3"/>
              </a:rPr>
              <a:t>www.dyzurnet.pl</a:t>
            </a:r>
            <a:endParaRPr lang="pl-PL" sz="2800" b="1" dirty="0" smtClean="0">
              <a:latin typeface="Andalus" pitchFamily="18" charset="-78"/>
              <a:cs typeface="Andalus" pitchFamily="18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dalus" pitchFamily="18" charset="-78"/>
              <a:cs typeface="Andalus" pitchFamily="18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dalus" pitchFamily="18" charset="-78"/>
                <a:ea typeface="Calibri" pitchFamily="34" charset="0"/>
                <a:cs typeface="Andalus" pitchFamily="18" charset="-78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3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ndalus" pitchFamily="18" charset="-78"/>
              <a:ea typeface="Calibri" pitchFamily="34" charset="0"/>
              <a:cs typeface="Andalus" pitchFamily="18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7" name="Obraz 6" descr="C:\Users\HP\Desktop\WSZYSTKO!\CYBERPRZEMOC\różne cyberprzemoc\,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000108"/>
            <a:ext cx="264320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Users\HP\Desktop\help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4929198"/>
            <a:ext cx="6705600" cy="1362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pl-PL" dirty="0" smtClean="0">
                <a:solidFill>
                  <a:srgbClr val="C00000"/>
                </a:solidFill>
              </a:rPr>
              <a:t>„STOP Niemocy Dla </a:t>
            </a:r>
            <a:r>
              <a:rPr lang="pl-PL" dirty="0" err="1" smtClean="0">
                <a:solidFill>
                  <a:srgbClr val="C00000"/>
                </a:solidFill>
              </a:rPr>
              <a:t>Cyberprzemocy</a:t>
            </a:r>
            <a:r>
              <a:rPr lang="pl-PL" dirty="0" smtClean="0">
                <a:solidFill>
                  <a:srgbClr val="C00000"/>
                </a:solidFill>
              </a:rPr>
              <a:t>”</a:t>
            </a:r>
            <a:br>
              <a:rPr lang="pl-PL" dirty="0" smtClean="0">
                <a:solidFill>
                  <a:srgbClr val="C00000"/>
                </a:solidFill>
              </a:rPr>
            </a:br>
            <a:r>
              <a:rPr lang="pl-PL" sz="3600" dirty="0" smtClean="0">
                <a:solidFill>
                  <a:srgbClr val="00B0F0"/>
                </a:solidFill>
              </a:rPr>
              <a:t>Agnieszka Bąk</a:t>
            </a:r>
            <a:endParaRPr lang="pl-PL" sz="3600" dirty="0">
              <a:solidFill>
                <a:srgbClr val="00B0F0"/>
              </a:solidFill>
            </a:endParaRPr>
          </a:p>
        </p:txBody>
      </p:sp>
      <p:pic>
        <p:nvPicPr>
          <p:cNvPr id="4099" name="Picture 3" descr="C:\Users\HP\Desktop\WSZYSTKO!\CYBERPRZEMOC\różne cyberprzemoc\cyber_plaka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304" y="1600201"/>
            <a:ext cx="8077392" cy="4186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4000" b="1" i="1" dirty="0" smtClean="0">
                <a:latin typeface="Book Antiqua" pitchFamily="18" charset="0"/>
              </a:rPr>
              <a:t>   „Smutne obrazy, na których rozgrywa się ludzka tragedia, malowane są kolorowym pędzlem przez współczesne mass media.” </a:t>
            </a:r>
          </a:p>
          <a:p>
            <a:pPr>
              <a:buNone/>
            </a:pPr>
            <a:r>
              <a:rPr lang="pl-PL" sz="2800" i="1" dirty="0" smtClean="0">
                <a:latin typeface="Book Antiqua" pitchFamily="18" charset="0"/>
              </a:rPr>
              <a:t>                                                   anonimowy internauta </a:t>
            </a:r>
            <a:endParaRPr lang="pl-PL" sz="2800" i="1" dirty="0">
              <a:latin typeface="Book Antiqua" pitchFamily="18" charset="0"/>
            </a:endParaRPr>
          </a:p>
        </p:txBody>
      </p:sp>
      <p:pic>
        <p:nvPicPr>
          <p:cNvPr id="4097" name="Picture 1" descr="C:\Users\HP\Desktop\kkk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857760"/>
            <a:ext cx="2705100" cy="1685925"/>
          </a:xfrm>
          <a:prstGeom prst="rect">
            <a:avLst/>
          </a:prstGeom>
          <a:noFill/>
        </p:spPr>
      </p:pic>
      <p:pic>
        <p:nvPicPr>
          <p:cNvPr id="4098" name="Picture 2" descr="C:\Users\HP\Desktop\cyber1_vauvau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876"/>
            <a:ext cx="4143404" cy="2168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C00000"/>
                </a:solidFill>
                <a:latin typeface="Bookman Old Style" pitchFamily="18" charset="0"/>
              </a:rPr>
              <a:t>CO CZYNI INTERNET  NAJPOPULARNIEJSZYM Z MEDIÓW?</a:t>
            </a:r>
            <a:endParaRPr lang="pl-PL" sz="32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>
                <a:latin typeface="Bookman Old Style" pitchFamily="18" charset="0"/>
              </a:rPr>
              <a:t>Badania socjologiczne pokazują, </a:t>
            </a:r>
            <a:r>
              <a:rPr lang="pl-PL" dirty="0">
                <a:latin typeface="Bookman Old Style" pitchFamily="18" charset="0"/>
              </a:rPr>
              <a:t>że blisko 70% użytkowników Internetu ma mniej niż 25 </a:t>
            </a:r>
            <a:r>
              <a:rPr lang="pl-PL" dirty="0" smtClean="0">
                <a:latin typeface="Bookman Old Style" pitchFamily="18" charset="0"/>
              </a:rPr>
              <a:t>lat.</a:t>
            </a:r>
            <a:endParaRPr lang="pl-PL" dirty="0">
              <a:latin typeface="Bookman Old Style" pitchFamily="18" charset="0"/>
            </a:endParaRPr>
          </a:p>
          <a:p>
            <a:r>
              <a:rPr lang="pl-PL" dirty="0" smtClean="0">
                <a:latin typeface="Bookman Old Style" pitchFamily="18" charset="0"/>
              </a:rPr>
              <a:t>Dostępność. </a:t>
            </a:r>
            <a:endParaRPr lang="pl-PL" dirty="0">
              <a:latin typeface="Bookman Old Style" pitchFamily="18" charset="0"/>
            </a:endParaRPr>
          </a:p>
          <a:p>
            <a:r>
              <a:rPr lang="pl-PL" dirty="0">
                <a:latin typeface="Bookman Old Style" pitchFamily="18" charset="0"/>
              </a:rPr>
              <a:t>B</a:t>
            </a:r>
            <a:r>
              <a:rPr lang="pl-PL" dirty="0" smtClean="0">
                <a:latin typeface="Bookman Old Style" pitchFamily="18" charset="0"/>
              </a:rPr>
              <a:t>rak </a:t>
            </a:r>
            <a:r>
              <a:rPr lang="pl-PL" dirty="0">
                <a:latin typeface="Bookman Old Style" pitchFamily="18" charset="0"/>
              </a:rPr>
              <a:t>ograniczeń </a:t>
            </a:r>
            <a:r>
              <a:rPr lang="pl-PL" dirty="0" smtClean="0">
                <a:latin typeface="Bookman Old Style" pitchFamily="18" charset="0"/>
              </a:rPr>
              <a:t>czasowych</a:t>
            </a:r>
            <a:r>
              <a:rPr lang="pl-PL" dirty="0">
                <a:latin typeface="Bookman Old Style" pitchFamily="18" charset="0"/>
              </a:rPr>
              <a:t>.</a:t>
            </a:r>
          </a:p>
          <a:p>
            <a:r>
              <a:rPr lang="pl-PL" dirty="0" smtClean="0">
                <a:latin typeface="Bookman Old Style" pitchFamily="18" charset="0"/>
              </a:rPr>
              <a:t>Cena. </a:t>
            </a:r>
            <a:endParaRPr lang="pl-PL" dirty="0">
              <a:latin typeface="Bookman Old Style" pitchFamily="18" charset="0"/>
            </a:endParaRPr>
          </a:p>
          <a:p>
            <a:r>
              <a:rPr lang="pl-PL" dirty="0">
                <a:latin typeface="Bookman Old Style" pitchFamily="18" charset="0"/>
              </a:rPr>
              <a:t>M</a:t>
            </a:r>
            <a:r>
              <a:rPr lang="pl-PL" dirty="0" smtClean="0">
                <a:latin typeface="Bookman Old Style" pitchFamily="18" charset="0"/>
              </a:rPr>
              <a:t>ultimedialność</a:t>
            </a:r>
            <a:r>
              <a:rPr lang="pl-PL" dirty="0">
                <a:latin typeface="Bookman Old Style" pitchFamily="18" charset="0"/>
              </a:rPr>
              <a:t>, </a:t>
            </a:r>
            <a:r>
              <a:rPr lang="pl-PL" dirty="0" smtClean="0">
                <a:latin typeface="Bookman Old Style" pitchFamily="18" charset="0"/>
              </a:rPr>
              <a:t>możliwości, swoboda, anonimowość. </a:t>
            </a:r>
            <a:endParaRPr lang="pl-PL" dirty="0">
              <a:latin typeface="Bookman Old Style" pitchFamily="18" charset="0"/>
            </a:endParaRPr>
          </a:p>
          <a:p>
            <a:r>
              <a:rPr lang="pl-PL" dirty="0">
                <a:latin typeface="Bookman Old Style" pitchFamily="18" charset="0"/>
              </a:rPr>
              <a:t>C</a:t>
            </a:r>
            <a:r>
              <a:rPr lang="pl-PL" dirty="0" smtClean="0">
                <a:latin typeface="Bookman Old Style" pitchFamily="18" charset="0"/>
              </a:rPr>
              <a:t>iągły rozwój, nowości. </a:t>
            </a:r>
            <a:endParaRPr lang="pl-PL" dirty="0">
              <a:latin typeface="Bookman Old Style" pitchFamily="18" charset="0"/>
            </a:endParaRPr>
          </a:p>
          <a:p>
            <a:pPr>
              <a:buNone/>
            </a:pPr>
            <a:endParaRPr lang="pl-PL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dirty="0" smtClean="0">
                <a:solidFill>
                  <a:srgbClr val="C00000"/>
                </a:solidFill>
                <a:latin typeface="Bookman Old Style" pitchFamily="18" charset="0"/>
              </a:rPr>
              <a:t>CO MOŻNA ROBIĆ                           W INTERNECIE?</a:t>
            </a:r>
            <a:endParaRPr lang="pl-PL" sz="40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err="1" smtClean="0">
                <a:latin typeface="Bookman Old Style" pitchFamily="18" charset="0"/>
              </a:rPr>
              <a:t>www-surfing</a:t>
            </a:r>
            <a:endParaRPr lang="pl-PL" dirty="0">
              <a:latin typeface="Bookman Old Style" pitchFamily="18" charset="0"/>
            </a:endParaRPr>
          </a:p>
          <a:p>
            <a:r>
              <a:rPr lang="pl-PL" dirty="0" smtClean="0">
                <a:latin typeface="Bookman Old Style" pitchFamily="18" charset="0"/>
              </a:rPr>
              <a:t>chaty </a:t>
            </a:r>
            <a:endParaRPr lang="pl-PL" dirty="0">
              <a:latin typeface="Bookman Old Style" pitchFamily="18" charset="0"/>
            </a:endParaRPr>
          </a:p>
          <a:p>
            <a:r>
              <a:rPr lang="pl-PL" dirty="0" smtClean="0">
                <a:latin typeface="Bookman Old Style" pitchFamily="18" charset="0"/>
              </a:rPr>
              <a:t>e-mail </a:t>
            </a:r>
            <a:endParaRPr lang="pl-PL" dirty="0">
              <a:latin typeface="Bookman Old Style" pitchFamily="18" charset="0"/>
            </a:endParaRPr>
          </a:p>
          <a:p>
            <a:r>
              <a:rPr lang="pl-PL" dirty="0" smtClean="0">
                <a:latin typeface="Bookman Old Style" pitchFamily="18" charset="0"/>
              </a:rPr>
              <a:t>fora </a:t>
            </a:r>
            <a:r>
              <a:rPr lang="pl-PL" dirty="0">
                <a:latin typeface="Bookman Old Style" pitchFamily="18" charset="0"/>
              </a:rPr>
              <a:t>dyskusyjne, </a:t>
            </a:r>
            <a:r>
              <a:rPr lang="pl-PL" dirty="0" err="1" smtClean="0">
                <a:latin typeface="Bookman Old Style" pitchFamily="18" charset="0"/>
              </a:rPr>
              <a:t>blogi</a:t>
            </a:r>
            <a:r>
              <a:rPr lang="pl-PL" dirty="0" smtClean="0">
                <a:latin typeface="Bookman Old Style" pitchFamily="18" charset="0"/>
              </a:rPr>
              <a:t> </a:t>
            </a:r>
            <a:endParaRPr lang="pl-PL" dirty="0">
              <a:latin typeface="Bookman Old Style" pitchFamily="18" charset="0"/>
            </a:endParaRPr>
          </a:p>
          <a:p>
            <a:r>
              <a:rPr lang="pl-PL" dirty="0" smtClean="0">
                <a:latin typeface="Bookman Old Style" pitchFamily="18" charset="0"/>
              </a:rPr>
              <a:t>komunikatory </a:t>
            </a:r>
            <a:endParaRPr lang="pl-PL" dirty="0">
              <a:latin typeface="Bookman Old Style" pitchFamily="18" charset="0"/>
            </a:endParaRPr>
          </a:p>
          <a:p>
            <a:r>
              <a:rPr lang="pl-PL" dirty="0" smtClean="0">
                <a:latin typeface="Bookman Old Style" pitchFamily="18" charset="0"/>
              </a:rPr>
              <a:t>gry </a:t>
            </a:r>
            <a:r>
              <a:rPr lang="pl-PL" dirty="0" err="1" smtClean="0">
                <a:latin typeface="Bookman Old Style" pitchFamily="18" charset="0"/>
              </a:rPr>
              <a:t>online</a:t>
            </a:r>
            <a:r>
              <a:rPr lang="pl-PL" dirty="0" smtClean="0">
                <a:latin typeface="Bookman Old Style" pitchFamily="18" charset="0"/>
              </a:rPr>
              <a:t> </a:t>
            </a:r>
            <a:endParaRPr lang="pl-PL" dirty="0">
              <a:latin typeface="Bookman Old Style" pitchFamily="18" charset="0"/>
            </a:endParaRPr>
          </a:p>
          <a:p>
            <a:r>
              <a:rPr lang="pl-PL" dirty="0">
                <a:latin typeface="Bookman Old Style" pitchFamily="18" charset="0"/>
              </a:rPr>
              <a:t>s</a:t>
            </a:r>
            <a:r>
              <a:rPr lang="pl-PL" dirty="0" smtClean="0">
                <a:latin typeface="Bookman Old Style" pitchFamily="18" charset="0"/>
              </a:rPr>
              <a:t>erwisy </a:t>
            </a:r>
            <a:r>
              <a:rPr lang="pl-PL" dirty="0" err="1" smtClean="0">
                <a:latin typeface="Bookman Old Style" pitchFamily="18" charset="0"/>
              </a:rPr>
              <a:t>społecznościowe</a:t>
            </a:r>
            <a:endParaRPr lang="pl-PL" dirty="0">
              <a:latin typeface="Bookman Old Style" pitchFamily="18" charset="0"/>
            </a:endParaRPr>
          </a:p>
          <a:p>
            <a:r>
              <a:rPr lang="pl-PL" dirty="0">
                <a:latin typeface="Bookman Old Style" pitchFamily="18" charset="0"/>
              </a:rPr>
              <a:t>e</a:t>
            </a:r>
            <a:r>
              <a:rPr lang="pl-PL" dirty="0" smtClean="0">
                <a:latin typeface="Bookman Old Style" pitchFamily="18" charset="0"/>
              </a:rPr>
              <a:t>-learning </a:t>
            </a:r>
            <a:endParaRPr lang="pl-PL" dirty="0">
              <a:latin typeface="Bookman Old Style" pitchFamily="18" charset="0"/>
            </a:endParaRP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C00000"/>
                </a:solidFill>
                <a:latin typeface="Bookman Old Style" pitchFamily="18" charset="0"/>
              </a:rPr>
              <a:t>INTERNET – KORZYŚCI!</a:t>
            </a:r>
            <a:endParaRPr lang="pl-PL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latin typeface="Bookman Old Style" pitchFamily="18" charset="0"/>
              </a:rPr>
              <a:t>skarbnica </a:t>
            </a:r>
            <a:r>
              <a:rPr lang="pl-PL" dirty="0" smtClean="0">
                <a:latin typeface="Bookman Old Style" pitchFamily="18" charset="0"/>
              </a:rPr>
              <a:t>informacji </a:t>
            </a:r>
            <a:endParaRPr lang="pl-PL" dirty="0">
              <a:latin typeface="Bookman Old Style" pitchFamily="18" charset="0"/>
            </a:endParaRPr>
          </a:p>
          <a:p>
            <a:r>
              <a:rPr lang="pl-PL" dirty="0" smtClean="0">
                <a:latin typeface="Bookman Old Style" pitchFamily="18" charset="0"/>
              </a:rPr>
              <a:t>szybki </a:t>
            </a:r>
            <a:r>
              <a:rPr lang="pl-PL" dirty="0">
                <a:latin typeface="Bookman Old Style" pitchFamily="18" charset="0"/>
              </a:rPr>
              <a:t>dostęp do wiadomości z całego </a:t>
            </a:r>
            <a:r>
              <a:rPr lang="pl-PL" dirty="0" smtClean="0">
                <a:latin typeface="Bookman Old Style" pitchFamily="18" charset="0"/>
              </a:rPr>
              <a:t>świata </a:t>
            </a:r>
            <a:endParaRPr lang="pl-PL" dirty="0">
              <a:latin typeface="Bookman Old Style" pitchFamily="18" charset="0"/>
            </a:endParaRPr>
          </a:p>
          <a:p>
            <a:r>
              <a:rPr lang="pl-PL" dirty="0" smtClean="0">
                <a:latin typeface="Bookman Old Style" pitchFamily="18" charset="0"/>
              </a:rPr>
              <a:t>zakupy </a:t>
            </a:r>
            <a:r>
              <a:rPr lang="pl-PL" dirty="0" err="1" smtClean="0">
                <a:latin typeface="Bookman Old Style" pitchFamily="18" charset="0"/>
              </a:rPr>
              <a:t>on-line</a:t>
            </a:r>
            <a:r>
              <a:rPr lang="pl-PL" dirty="0" smtClean="0">
                <a:latin typeface="Bookman Old Style" pitchFamily="18" charset="0"/>
              </a:rPr>
              <a:t> </a:t>
            </a:r>
            <a:endParaRPr lang="pl-PL" dirty="0">
              <a:latin typeface="Bookman Old Style" pitchFamily="18" charset="0"/>
            </a:endParaRPr>
          </a:p>
          <a:p>
            <a:r>
              <a:rPr lang="pl-PL" dirty="0" smtClean="0">
                <a:latin typeface="Bookman Old Style" pitchFamily="18" charset="0"/>
              </a:rPr>
              <a:t>rosnąca </a:t>
            </a:r>
            <a:r>
              <a:rPr lang="pl-PL" dirty="0">
                <a:latin typeface="Bookman Old Style" pitchFamily="18" charset="0"/>
              </a:rPr>
              <a:t>interaktywność wszelkich form </a:t>
            </a:r>
            <a:r>
              <a:rPr lang="pl-PL" dirty="0" smtClean="0">
                <a:latin typeface="Bookman Old Style" pitchFamily="18" charset="0"/>
              </a:rPr>
              <a:t>biznesowych </a:t>
            </a:r>
            <a:endParaRPr lang="pl-PL" dirty="0">
              <a:latin typeface="Bookman Old Style" pitchFamily="18" charset="0"/>
            </a:endParaRPr>
          </a:p>
          <a:p>
            <a:r>
              <a:rPr lang="pl-PL" dirty="0" smtClean="0">
                <a:latin typeface="Bookman Old Style" pitchFamily="18" charset="0"/>
              </a:rPr>
              <a:t>edukacja, rozrywka</a:t>
            </a:r>
            <a:endParaRPr lang="pl-PL" dirty="0">
              <a:latin typeface="Bookman Old Style" pitchFamily="18" charset="0"/>
            </a:endParaRP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 descr="C:\Users\HP\Desktop\abe22dc4e1fac8ff5c664ffa93aed24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642918"/>
            <a:ext cx="6286544" cy="5626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>
                <a:latin typeface="Bookman Old Style" pitchFamily="18" charset="0"/>
              </a:rPr>
              <a:t>wysokie ryzyko powstania „uzależnienia</a:t>
            </a:r>
            <a:r>
              <a:rPr lang="pl-PL" dirty="0" smtClean="0">
                <a:latin typeface="Bookman Old Style" pitchFamily="18" charset="0"/>
              </a:rPr>
              <a:t>”</a:t>
            </a:r>
            <a:endParaRPr lang="pl-PL" dirty="0">
              <a:latin typeface="Bookman Old Style" pitchFamily="18" charset="0"/>
            </a:endParaRPr>
          </a:p>
          <a:p>
            <a:r>
              <a:rPr lang="pl-PL" dirty="0" smtClean="0">
                <a:latin typeface="Bookman Old Style" pitchFamily="18" charset="0"/>
              </a:rPr>
              <a:t>zacieranie </a:t>
            </a:r>
            <a:r>
              <a:rPr lang="pl-PL" dirty="0">
                <a:latin typeface="Bookman Old Style" pitchFamily="18" charset="0"/>
              </a:rPr>
              <a:t>granicy pomiędzy rzeczywistością </a:t>
            </a:r>
            <a:r>
              <a:rPr lang="pl-PL" dirty="0" smtClean="0">
                <a:latin typeface="Bookman Old Style" pitchFamily="18" charset="0"/>
              </a:rPr>
              <a:t> a fikcją </a:t>
            </a:r>
            <a:endParaRPr lang="pl-PL" dirty="0">
              <a:latin typeface="Bookman Old Style" pitchFamily="18" charset="0"/>
            </a:endParaRPr>
          </a:p>
          <a:p>
            <a:r>
              <a:rPr lang="pl-PL" dirty="0" smtClean="0">
                <a:latin typeface="Bookman Old Style" pitchFamily="18" charset="0"/>
              </a:rPr>
              <a:t>nieproporcjonalne </a:t>
            </a:r>
            <a:r>
              <a:rPr lang="pl-PL" dirty="0">
                <a:latin typeface="Bookman Old Style" pitchFamily="18" charset="0"/>
              </a:rPr>
              <a:t>i nieadekwatne reakcje </a:t>
            </a:r>
            <a:r>
              <a:rPr lang="pl-PL" dirty="0" smtClean="0">
                <a:latin typeface="Bookman Old Style" pitchFamily="18" charset="0"/>
              </a:rPr>
              <a:t>emocjonalne </a:t>
            </a:r>
            <a:endParaRPr lang="pl-PL" dirty="0">
              <a:latin typeface="Bookman Old Style" pitchFamily="18" charset="0"/>
            </a:endParaRPr>
          </a:p>
          <a:p>
            <a:r>
              <a:rPr lang="pl-PL" dirty="0" smtClean="0">
                <a:latin typeface="Bookman Old Style" pitchFamily="18" charset="0"/>
              </a:rPr>
              <a:t>no-life (brak „normalnego” życia)</a:t>
            </a:r>
          </a:p>
          <a:p>
            <a:r>
              <a:rPr lang="pl-PL" dirty="0">
                <a:latin typeface="Bookman Old Style" pitchFamily="18" charset="0"/>
              </a:rPr>
              <a:t>w</a:t>
            </a:r>
            <a:r>
              <a:rPr lang="pl-PL" dirty="0" smtClean="0">
                <a:latin typeface="Bookman Old Style" pitchFamily="18" charset="0"/>
              </a:rPr>
              <a:t>ypaczenia (wyobrażenia o człowieku) </a:t>
            </a:r>
          </a:p>
          <a:p>
            <a:r>
              <a:rPr lang="pl-PL" dirty="0" smtClean="0">
                <a:latin typeface="Bookman Old Style" pitchFamily="18" charset="0"/>
              </a:rPr>
              <a:t>CYBERPRZEMOC</a:t>
            </a:r>
            <a:endParaRPr lang="pl-PL" dirty="0">
              <a:latin typeface="Bookman Old Style" pitchFamily="18" charset="0"/>
            </a:endParaRPr>
          </a:p>
          <a:p>
            <a:r>
              <a:rPr lang="pl-PL" dirty="0" smtClean="0">
                <a:latin typeface="Bookman Old Style" pitchFamily="18" charset="0"/>
              </a:rPr>
              <a:t>wysokie </a:t>
            </a:r>
            <a:r>
              <a:rPr lang="pl-PL" dirty="0">
                <a:latin typeface="Bookman Old Style" pitchFamily="18" charset="0"/>
              </a:rPr>
              <a:t>koszty </a:t>
            </a:r>
            <a:r>
              <a:rPr lang="pl-PL" dirty="0" smtClean="0">
                <a:latin typeface="Bookman Old Style" pitchFamily="18" charset="0"/>
              </a:rPr>
              <a:t>materialne </a:t>
            </a:r>
            <a:endParaRPr lang="pl-PL" dirty="0">
              <a:latin typeface="Bookman Old Style" pitchFamily="18" charset="0"/>
            </a:endParaRPr>
          </a:p>
          <a:p>
            <a:pPr>
              <a:buNone/>
            </a:pPr>
            <a:endParaRPr lang="pl-PL" dirty="0"/>
          </a:p>
        </p:txBody>
      </p:sp>
      <p:pic>
        <p:nvPicPr>
          <p:cNvPr id="2051" name="Picture 3" descr="C:\Users\HP\Desktop\zagrożenia-pl-760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290"/>
            <a:ext cx="571504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C00000"/>
                </a:solidFill>
                <a:latin typeface="Bookman Old Style" pitchFamily="18" charset="0"/>
              </a:rPr>
              <a:t>Jak zrobić bombę?</a:t>
            </a:r>
            <a:endParaRPr lang="pl-PL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„…Bomba </a:t>
            </a:r>
            <a:r>
              <a:rPr lang="pl-PL" dirty="0"/>
              <a:t>mojego projektu. </a:t>
            </a:r>
          </a:p>
          <a:p>
            <a:r>
              <a:rPr lang="pl-PL" dirty="0" smtClean="0"/>
              <a:t>Składniki</a:t>
            </a:r>
            <a:r>
              <a:rPr lang="pl-PL" dirty="0"/>
              <a:t>: Gruba nić ,zimne ognie, saletra, cukier puder, barwnik do jajek </a:t>
            </a:r>
            <a:r>
              <a:rPr lang="pl-PL" dirty="0" smtClean="0"/>
              <a:t>kolor </a:t>
            </a:r>
            <a:r>
              <a:rPr lang="pl-PL" dirty="0"/>
              <a:t>obojętny. Słoik lub puszka po coli, piwie... </a:t>
            </a:r>
          </a:p>
          <a:p>
            <a:r>
              <a:rPr lang="pl-PL" dirty="0" smtClean="0"/>
              <a:t>Ok </a:t>
            </a:r>
            <a:r>
              <a:rPr lang="pl-PL" dirty="0"/>
              <a:t>składniki mamy jedziemy dalej... </a:t>
            </a:r>
          </a:p>
          <a:p>
            <a:r>
              <a:rPr lang="pl-PL" dirty="0" smtClean="0"/>
              <a:t>(((</a:t>
            </a:r>
            <a:r>
              <a:rPr lang="pl-PL" dirty="0"/>
              <a:t>JEŚLI CHCECIEPOLEPSZYĆ EFEKT WLEWACIE TROCHE NAPALMU PATRZ NA DOLE***))) </a:t>
            </a:r>
          </a:p>
          <a:p>
            <a:r>
              <a:rPr lang="pl-PL" dirty="0" smtClean="0"/>
              <a:t>Przykrywamy </a:t>
            </a:r>
            <a:r>
              <a:rPr lang="pl-PL" dirty="0"/>
              <a:t>wieczkiem robimy dziurkę lub jeśli dziurka jest to tylko pomniejszamy plasteliną lub czymś. sznurek wrzucamy tak aby dotykał dna puszki i wyciągamy koniec przez otwór. podpalamy </a:t>
            </a:r>
            <a:r>
              <a:rPr lang="pl-PL" dirty="0" smtClean="0"/>
              <a:t>uciekamy </a:t>
            </a:r>
            <a:r>
              <a:rPr lang="pl-PL" dirty="0"/>
              <a:t>i bum z ładnym kolorowym dymkiem... </a:t>
            </a:r>
          </a:p>
          <a:p>
            <a:r>
              <a:rPr lang="pl-PL" dirty="0" smtClean="0"/>
              <a:t>*** </a:t>
            </a:r>
            <a:r>
              <a:rPr lang="pl-PL" dirty="0"/>
              <a:t>NAPALM produkujemy w łatwy sposób: 1.Składniki styropian, benzyna, mieszadło jakieś metalowe (…) do napalmu wkładamy </a:t>
            </a:r>
            <a:r>
              <a:rPr lang="pl-PL" dirty="0" err="1"/>
              <a:t>lądzik</a:t>
            </a:r>
            <a:r>
              <a:rPr lang="pl-PL" dirty="0"/>
              <a:t> i gotowe. ODDALAMY SIĘ I NY ZACHOWAJCIE </a:t>
            </a:r>
          </a:p>
          <a:p>
            <a:r>
              <a:rPr lang="pl-PL" dirty="0" smtClean="0"/>
              <a:t>OSTROŻNOŚĆ</a:t>
            </a:r>
            <a:r>
              <a:rPr lang="pl-PL" dirty="0"/>
              <a:t>. UŻYWAĆ </a:t>
            </a:r>
            <a:r>
              <a:rPr lang="pl-PL" dirty="0" smtClean="0"/>
              <a:t>ROZWAŻNIE…”</a:t>
            </a:r>
            <a:endParaRPr lang="pl-PL" dirty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Words>1051</Words>
  <Application>Microsoft Office PowerPoint</Application>
  <PresentationFormat>Pokaz na ekranie (4:3)</PresentationFormat>
  <Paragraphs>115</Paragraphs>
  <Slides>30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Motyw pakietu Office</vt:lpstr>
      <vt:lpstr>STOP  Niemocy Dla Cyberprzemocy!</vt:lpstr>
      <vt:lpstr>CELE  PROJEKTU:</vt:lpstr>
      <vt:lpstr>„STOP Niemocy Dla Cyberprzemocy” Agnieszka Bąk</vt:lpstr>
      <vt:lpstr>CO CZYNI INTERNET  NAJPOPULARNIEJSZYM Z MEDIÓW?</vt:lpstr>
      <vt:lpstr>CO MOŻNA ROBIĆ                           W INTERNECIE?</vt:lpstr>
      <vt:lpstr>INTERNET – KORZYŚCI!</vt:lpstr>
      <vt:lpstr>Slajd 7</vt:lpstr>
      <vt:lpstr>Slajd 8</vt:lpstr>
      <vt:lpstr>Jak zrobić bombę?</vt:lpstr>
      <vt:lpstr>DEKALOG PRO ANA </vt:lpstr>
      <vt:lpstr>ZABIJMY SIĘ.PL </vt:lpstr>
      <vt:lpstr>SAMOOKALECZANIE</vt:lpstr>
      <vt:lpstr>PORNOGRAFIA </vt:lpstr>
      <vt:lpstr>GRY ONLINE! BRUTALNOŚĆ W GRACH  - ŻYCIE W  WIRUALNYM ŚWIECIE</vt:lpstr>
      <vt:lpstr>Slajd 15</vt:lpstr>
      <vt:lpstr>CYBERPRZEMOC</vt:lpstr>
      <vt:lpstr>Slajd 17</vt:lpstr>
      <vt:lpstr>Slajd 18</vt:lpstr>
      <vt:lpstr>Slajd 19</vt:lpstr>
      <vt:lpstr>PAMIETAJMY!</vt:lpstr>
      <vt:lpstr>POMOC!</vt:lpstr>
      <vt:lpstr>ILE  CZASU DZIENNIE POŚWIĘCAMY SWOJEMU DZIECKU?</vt:lpstr>
      <vt:lpstr>Slajd 23</vt:lpstr>
      <vt:lpstr>Slajd 24</vt:lpstr>
      <vt:lpstr>Slajd 25</vt:lpstr>
      <vt:lpstr>Slajd 26</vt:lpstr>
      <vt:lpstr>Slajd 27</vt:lpstr>
      <vt:lpstr>Slajd 28</vt:lpstr>
      <vt:lpstr>TU  ZNAJDZIESZ  SPECJALISTYCZNĄ POMOC!</vt:lpstr>
      <vt:lpstr>Slajd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CYBERPRZEMOC                           I ZAGOROŻENIA PŁYNĄCE                Z INTERNETU</dc:title>
  <dc:creator>HP</dc:creator>
  <cp:lastModifiedBy>HP</cp:lastModifiedBy>
  <cp:revision>78</cp:revision>
  <dcterms:created xsi:type="dcterms:W3CDTF">2015-05-14T05:03:11Z</dcterms:created>
  <dcterms:modified xsi:type="dcterms:W3CDTF">2015-05-18T16:04:54Z</dcterms:modified>
</cp:coreProperties>
</file>